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8"/>
  </p:notesMasterIdLst>
  <p:sldIdLst>
    <p:sldId id="256" r:id="rId6"/>
    <p:sldId id="292" r:id="rId7"/>
    <p:sldId id="293" r:id="rId8"/>
    <p:sldId id="294" r:id="rId9"/>
    <p:sldId id="295" r:id="rId10"/>
    <p:sldId id="296" r:id="rId11"/>
    <p:sldId id="270" r:id="rId12"/>
    <p:sldId id="271" r:id="rId13"/>
    <p:sldId id="273" r:id="rId14"/>
    <p:sldId id="274" r:id="rId15"/>
    <p:sldId id="290" r:id="rId16"/>
    <p:sldId id="275" r:id="rId17"/>
    <p:sldId id="276" r:id="rId18"/>
    <p:sldId id="277" r:id="rId19"/>
    <p:sldId id="278" r:id="rId20"/>
    <p:sldId id="268" r:id="rId21"/>
    <p:sldId id="264" r:id="rId22"/>
    <p:sldId id="265" r:id="rId23"/>
    <p:sldId id="266" r:id="rId24"/>
    <p:sldId id="267" r:id="rId25"/>
    <p:sldId id="280" r:id="rId26"/>
    <p:sldId id="283" r:id="rId27"/>
    <p:sldId id="284" r:id="rId28"/>
    <p:sldId id="285" r:id="rId29"/>
    <p:sldId id="291" r:id="rId30"/>
    <p:sldId id="286" r:id="rId31"/>
    <p:sldId id="287" r:id="rId32"/>
    <p:sldId id="282" r:id="rId33"/>
    <p:sldId id="288" r:id="rId34"/>
    <p:sldId id="289" r:id="rId35"/>
    <p:sldId id="281" r:id="rId36"/>
    <p:sldId id="297"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287"/>
    <a:srgbClr val="003A70"/>
    <a:srgbClr val="0A5897"/>
    <a:srgbClr val="005699"/>
    <a:srgbClr val="0A357E"/>
    <a:srgbClr val="CCCCCC"/>
    <a:srgbClr val="062253"/>
    <a:srgbClr val="6D6D6D"/>
    <a:srgbClr val="ED17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350A89-237C-4F5D-9E20-93AEC1460E9C}" v="2" dt="2022-03-01T14:59:06.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8" autoAdjust="0"/>
    <p:restoredTop sz="94663"/>
  </p:normalViewPr>
  <p:slideViewPr>
    <p:cSldViewPr snapToGrid="0" snapToObjects="1">
      <p:cViewPr varScale="1">
        <p:scale>
          <a:sx n="83" d="100"/>
          <a:sy n="83" d="100"/>
        </p:scale>
        <p:origin x="1000" y="52"/>
      </p:cViewPr>
      <p:guideLst>
        <p:guide orient="horz" pos="1620"/>
        <p:guide pos="2880"/>
      </p:guideLst>
    </p:cSldViewPr>
  </p:slideViewPr>
  <p:notesTextViewPr>
    <p:cViewPr>
      <p:scale>
        <a:sx n="50" d="100"/>
        <a:sy n="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731D76-39FA-1E48-BF14-0AF622F481B4}" type="datetimeFigureOut">
              <a:rPr lang="en-US" smtClean="0"/>
              <a:t>3/1/2022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90108-9190-4C4E-8963-82A80C5736C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090108-9190-4C4E-8963-82A80C5736C5}"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455EC-C792-4B52-9B2A-441C3D11E7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897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A picture containing graphical user interface&#10;&#10;Description automatically generated">
            <a:extLst>
              <a:ext uri="{FF2B5EF4-FFF2-40B4-BE49-F238E27FC236}">
                <a16:creationId xmlns:a16="http://schemas.microsoft.com/office/drawing/2014/main" id="{2A410F8C-EDDC-4748-B5DB-490E81AE948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id="{DA5FF023-C43C-904B-AE22-7CBF4492F6D3}"/>
              </a:ext>
            </a:extLst>
          </p:cNvPr>
          <p:cNvSpPr/>
          <p:nvPr userDrawn="1"/>
        </p:nvSpPr>
        <p:spPr>
          <a:xfrm>
            <a:off x="5598823" y="4732494"/>
            <a:ext cx="3476597"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mn-lt"/>
                <a:ea typeface="+mn-ea"/>
                <a:cs typeface="+mn-cs"/>
              </a:rPr>
              <a:t>AMERICAN ASSOCIATION FOR THE ADVANCEMENT OF SCIENCE</a:t>
            </a:r>
          </a:p>
        </p:txBody>
      </p:sp>
    </p:spTree>
    <p:extLst>
      <p:ext uri="{BB962C8B-B14F-4D97-AF65-F5344CB8AC3E}">
        <p14:creationId xmlns:p14="http://schemas.microsoft.com/office/powerpoint/2010/main" val="119275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453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normAutofit/>
          </a:bodyPr>
          <a:lstStyle>
            <a:lvl1pPr>
              <a:defRPr sz="2400"/>
            </a:lvl1pPr>
          </a:lstStyle>
          <a:p>
            <a:r>
              <a:rPr lang="en-US" dirty="0"/>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467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9684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699"/>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418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699"/>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502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0310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709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113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163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73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464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772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8238915" y="276590"/>
            <a:ext cx="905085" cy="85921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bar.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97106"/>
            <a:ext cx="9144000" cy="25908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aas_tag_white.eps"/>
          <p:cNvPicPr>
            <a:picLocks noChangeAspect="1"/>
          </p:cNvPicPr>
          <p:nvPr userDrawn="1"/>
        </p:nvPicPr>
        <p:blipFill rotWithShape="1">
          <a:blip r:embed="rId14">
            <a:extLst>
              <a:ext uri="{28A0092B-C50C-407E-A947-70E740481C1C}">
                <a14:useLocalDpi xmlns:a14="http://schemas.microsoft.com/office/drawing/2010/main" val="0"/>
              </a:ext>
            </a:extLst>
          </a:blip>
          <a:srcRect l="7897" r="7947" b="20089"/>
          <a:stretch/>
        </p:blipFill>
        <p:spPr>
          <a:xfrm>
            <a:off x="236548" y="4965675"/>
            <a:ext cx="477592" cy="136784"/>
          </a:xfrm>
          <a:prstGeom prst="rect">
            <a:avLst/>
          </a:prstGeom>
        </p:spPr>
      </p:pic>
      <p:cxnSp>
        <p:nvCxnSpPr>
          <p:cNvPr id="11" name="Straight Connector 10"/>
          <p:cNvCxnSpPr/>
          <p:nvPr userDrawn="1"/>
        </p:nvCxnSpPr>
        <p:spPr>
          <a:xfrm>
            <a:off x="8773367" y="4943499"/>
            <a:ext cx="0" cy="17192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7971973" y="4943499"/>
            <a:ext cx="0" cy="17192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aaas_tag_white.eps"/>
          <p:cNvPicPr>
            <a:picLocks noChangeAspect="1"/>
          </p:cNvPicPr>
          <p:nvPr userDrawn="1"/>
        </p:nvPicPr>
        <p:blipFill rotWithShape="1">
          <a:blip r:embed="rId14">
            <a:extLst>
              <a:ext uri="{28A0092B-C50C-407E-A947-70E740481C1C}">
                <a14:useLocalDpi xmlns:a14="http://schemas.microsoft.com/office/drawing/2010/main" val="0"/>
              </a:ext>
            </a:extLst>
          </a:blip>
          <a:srcRect l="8844" t="1" r="65521" b="20088"/>
          <a:stretch/>
        </p:blipFill>
        <p:spPr>
          <a:xfrm>
            <a:off x="8427392" y="466168"/>
            <a:ext cx="615730" cy="578917"/>
          </a:xfrm>
          <a:prstGeom prst="rect">
            <a:avLst/>
          </a:prstGeom>
        </p:spPr>
      </p:pic>
      <p:pic>
        <p:nvPicPr>
          <p:cNvPr id="22" name="Picture 21" descr="bar.png"/>
          <p:cNvPicPr>
            <a:picLocks noChangeAspect="1"/>
          </p:cNvPicPr>
          <p:nvPr userDrawn="1"/>
        </p:nvPicPr>
        <p:blipFill rotWithShape="1">
          <a:blip r:embed="rId13">
            <a:extLst>
              <a:ext uri="{28A0092B-C50C-407E-A947-70E740481C1C}">
                <a14:useLocalDpi xmlns:a14="http://schemas.microsoft.com/office/drawing/2010/main" val="0"/>
              </a:ext>
            </a:extLst>
          </a:blip>
          <a:srcRect l="50000" r="46098"/>
          <a:stretch/>
        </p:blipFill>
        <p:spPr>
          <a:xfrm>
            <a:off x="1" y="276590"/>
            <a:ext cx="131963" cy="768495"/>
          </a:xfrm>
          <a:prstGeom prst="rect">
            <a:avLst/>
          </a:prstGeom>
          <a:solidFill>
            <a:srgbClr val="074287"/>
          </a:solidFill>
        </p:spPr>
      </p:pic>
      <p:sp>
        <p:nvSpPr>
          <p:cNvPr id="25" name="Rectangle 24"/>
          <p:cNvSpPr/>
          <p:nvPr userDrawn="1"/>
        </p:nvSpPr>
        <p:spPr>
          <a:xfrm>
            <a:off x="5346090" y="4931403"/>
            <a:ext cx="2570238" cy="18466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Copyright © American Association for the Advancement of Science</a:t>
            </a:r>
          </a:p>
        </p:txBody>
      </p:sp>
      <p:sp>
        <p:nvSpPr>
          <p:cNvPr id="26" name="Date Placeholder 3"/>
          <p:cNvSpPr txBox="1">
            <a:spLocks/>
          </p:cNvSpPr>
          <p:nvPr userDrawn="1"/>
        </p:nvSpPr>
        <p:spPr>
          <a:xfrm>
            <a:off x="7970771" y="4897106"/>
            <a:ext cx="801394" cy="246795"/>
          </a:xfrm>
          <a:prstGeom prst="rect">
            <a:avLst/>
          </a:prstGeom>
        </p:spPr>
        <p:txBody>
          <a:bodyPr vert="horz" lIns="91440" tIns="45720" rIns="91440" bIns="45720" rtlCol="0" anchor="ctr"/>
          <a:lstStyle>
            <a:defPPr>
              <a:defRPr lang="en-US"/>
            </a:defPPr>
            <a:lvl1pPr marL="0" algn="l" defTabSz="457200" rtl="0" eaLnBrk="1" latinLnBrk="0" hangingPunct="1">
              <a:defRPr sz="6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5D86C2D-80D2-2F4B-B7D4-6C5DF3D9ADAD}" type="datetime1">
              <a:rPr lang="en-US" smtClean="0"/>
              <a:pPr algn="ctr"/>
              <a:t>3/1/2022</a:t>
            </a:fld>
            <a:endParaRPr lang="en-US" dirty="0"/>
          </a:p>
        </p:txBody>
      </p:sp>
      <p:sp>
        <p:nvSpPr>
          <p:cNvPr id="27" name="Slide Number Placeholder 5"/>
          <p:cNvSpPr txBox="1">
            <a:spLocks/>
          </p:cNvSpPr>
          <p:nvPr userDrawn="1"/>
        </p:nvSpPr>
        <p:spPr>
          <a:xfrm>
            <a:off x="8827811" y="4897106"/>
            <a:ext cx="316189" cy="242497"/>
          </a:xfrm>
          <a:prstGeom prst="rect">
            <a:avLst/>
          </a:prstGeom>
        </p:spPr>
        <p:txBody>
          <a:bodyPr vert="horz" lIns="91440" tIns="45720" rIns="91440" bIns="45720" rtlCol="0" anchor="ctr"/>
          <a:lstStyle>
            <a:defPPr>
              <a:defRPr lang="en-US"/>
            </a:defPPr>
            <a:lvl1pPr marL="0" algn="l" defTabSz="457200" rtl="0" eaLnBrk="1" latinLnBrk="0" hangingPunct="1">
              <a:defRPr sz="6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3AC91E2-DB93-7D4E-AA16-668EAF2E916B}" type="slidenum">
              <a:rPr lang="en-US" smtClean="0"/>
              <a:pPr/>
              <a:t>‹#›</a:t>
            </a:fld>
            <a:endParaRPr lang="en-US" dirty="0"/>
          </a:p>
        </p:txBody>
      </p:sp>
    </p:spTree>
    <p:extLst>
      <p:ext uri="{BB962C8B-B14F-4D97-AF65-F5344CB8AC3E}">
        <p14:creationId xmlns:p14="http://schemas.microsoft.com/office/powerpoint/2010/main" val="113000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500" kern="1200">
          <a:solidFill>
            <a:srgbClr val="074287"/>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500" kern="1200">
          <a:solidFill>
            <a:srgbClr val="6D6D6D"/>
          </a:solidFill>
          <a:latin typeface="+mn-lt"/>
          <a:ea typeface="+mn-ea"/>
          <a:cs typeface="+mn-cs"/>
        </a:defRPr>
      </a:lvl1pPr>
      <a:lvl2pPr marL="742950" indent="-285750" algn="l" defTabSz="457200" rtl="0" eaLnBrk="1" latinLnBrk="0" hangingPunct="1">
        <a:spcBef>
          <a:spcPct val="20000"/>
        </a:spcBef>
        <a:buFont typeface="Wingdings" charset="2"/>
        <a:buChar char="§"/>
        <a:defRPr sz="2400" kern="1200">
          <a:solidFill>
            <a:srgbClr val="6D6D6D"/>
          </a:solidFill>
          <a:latin typeface="+mn-lt"/>
          <a:ea typeface="+mn-ea"/>
          <a:cs typeface="+mn-cs"/>
        </a:defRPr>
      </a:lvl2pPr>
      <a:lvl3pPr marL="1143000" indent="-228600" algn="l" defTabSz="457200" rtl="0" eaLnBrk="1" latinLnBrk="0" hangingPunct="1">
        <a:spcBef>
          <a:spcPct val="20000"/>
        </a:spcBef>
        <a:buFont typeface="Wingdings" charset="2"/>
        <a:buChar char="§"/>
        <a:defRPr sz="2000" kern="1200">
          <a:solidFill>
            <a:srgbClr val="6D6D6D"/>
          </a:solidFill>
          <a:latin typeface="+mn-lt"/>
          <a:ea typeface="+mn-ea"/>
          <a:cs typeface="+mn-cs"/>
        </a:defRPr>
      </a:lvl3pPr>
      <a:lvl4pPr marL="1600200" indent="-228600" algn="l" defTabSz="457200" rtl="0" eaLnBrk="1" latinLnBrk="0" hangingPunct="1">
        <a:spcBef>
          <a:spcPct val="20000"/>
        </a:spcBef>
        <a:buFont typeface="Wingdings" charset="2"/>
        <a:buChar char="§"/>
        <a:defRPr sz="1800" kern="1200">
          <a:solidFill>
            <a:srgbClr val="6D6D6D"/>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rgbClr val="6D6D6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8238916" y="276591"/>
            <a:ext cx="905085" cy="85921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8" name="Picture 17" descr="ba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897106"/>
            <a:ext cx="9144000" cy="25908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aas_tag_white.eps"/>
          <p:cNvPicPr>
            <a:picLocks noChangeAspect="1"/>
          </p:cNvPicPr>
          <p:nvPr userDrawn="1"/>
        </p:nvPicPr>
        <p:blipFill rotWithShape="1">
          <a:blip r:embed="rId5">
            <a:extLst>
              <a:ext uri="{28A0092B-C50C-407E-A947-70E740481C1C}">
                <a14:useLocalDpi xmlns:a14="http://schemas.microsoft.com/office/drawing/2010/main" val="0"/>
              </a:ext>
            </a:extLst>
          </a:blip>
          <a:srcRect l="7897" r="7947" b="20089"/>
          <a:stretch/>
        </p:blipFill>
        <p:spPr>
          <a:xfrm>
            <a:off x="236549" y="4965676"/>
            <a:ext cx="477592" cy="136784"/>
          </a:xfrm>
          <a:prstGeom prst="rect">
            <a:avLst/>
          </a:prstGeom>
        </p:spPr>
      </p:pic>
      <p:cxnSp>
        <p:nvCxnSpPr>
          <p:cNvPr id="11" name="Straight Connector 10"/>
          <p:cNvCxnSpPr/>
          <p:nvPr userDrawn="1"/>
        </p:nvCxnSpPr>
        <p:spPr>
          <a:xfrm>
            <a:off x="8773367" y="4943500"/>
            <a:ext cx="0" cy="17192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7971973" y="4943500"/>
            <a:ext cx="0" cy="17192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aaas_tag_white.eps"/>
          <p:cNvPicPr>
            <a:picLocks noChangeAspect="1"/>
          </p:cNvPicPr>
          <p:nvPr userDrawn="1"/>
        </p:nvPicPr>
        <p:blipFill rotWithShape="1">
          <a:blip r:embed="rId5">
            <a:extLst>
              <a:ext uri="{28A0092B-C50C-407E-A947-70E740481C1C}">
                <a14:useLocalDpi xmlns:a14="http://schemas.microsoft.com/office/drawing/2010/main" val="0"/>
              </a:ext>
            </a:extLst>
          </a:blip>
          <a:srcRect l="8844" t="1" r="65521" b="20088"/>
          <a:stretch/>
        </p:blipFill>
        <p:spPr>
          <a:xfrm>
            <a:off x="8427393" y="466169"/>
            <a:ext cx="615730" cy="578917"/>
          </a:xfrm>
          <a:prstGeom prst="rect">
            <a:avLst/>
          </a:prstGeom>
        </p:spPr>
      </p:pic>
      <p:pic>
        <p:nvPicPr>
          <p:cNvPr id="22" name="Picture 21" descr="bar.png"/>
          <p:cNvPicPr>
            <a:picLocks noChangeAspect="1"/>
          </p:cNvPicPr>
          <p:nvPr userDrawn="1"/>
        </p:nvPicPr>
        <p:blipFill rotWithShape="1">
          <a:blip r:embed="rId4">
            <a:extLst>
              <a:ext uri="{28A0092B-C50C-407E-A947-70E740481C1C}">
                <a14:useLocalDpi xmlns:a14="http://schemas.microsoft.com/office/drawing/2010/main" val="0"/>
              </a:ext>
            </a:extLst>
          </a:blip>
          <a:srcRect l="50000" r="46098"/>
          <a:stretch/>
        </p:blipFill>
        <p:spPr>
          <a:xfrm>
            <a:off x="2" y="276590"/>
            <a:ext cx="131963" cy="768495"/>
          </a:xfrm>
          <a:prstGeom prst="rect">
            <a:avLst/>
          </a:prstGeom>
          <a:solidFill>
            <a:srgbClr val="074287"/>
          </a:solidFill>
        </p:spPr>
      </p:pic>
      <p:sp>
        <p:nvSpPr>
          <p:cNvPr id="25" name="Rectangle 24"/>
          <p:cNvSpPr/>
          <p:nvPr userDrawn="1"/>
        </p:nvSpPr>
        <p:spPr>
          <a:xfrm>
            <a:off x="5346090" y="4931403"/>
            <a:ext cx="2570238" cy="184666"/>
          </a:xfrm>
          <a:prstGeom prst="rect">
            <a:avLst/>
          </a:prstGeom>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Copyright © American Association for the Advancement of Science</a:t>
            </a:r>
          </a:p>
        </p:txBody>
      </p:sp>
      <p:sp>
        <p:nvSpPr>
          <p:cNvPr id="26" name="Date Placeholder 3"/>
          <p:cNvSpPr txBox="1">
            <a:spLocks/>
          </p:cNvSpPr>
          <p:nvPr userDrawn="1"/>
        </p:nvSpPr>
        <p:spPr>
          <a:xfrm>
            <a:off x="7970772" y="4897106"/>
            <a:ext cx="801394" cy="246795"/>
          </a:xfrm>
          <a:prstGeom prst="rect">
            <a:avLst/>
          </a:prstGeom>
        </p:spPr>
        <p:txBody>
          <a:bodyPr vert="horz" lIns="91440" tIns="45720" rIns="91440" bIns="45720" rtlCol="0" anchor="ctr"/>
          <a:lstStyle>
            <a:defPPr>
              <a:defRPr lang="en-US"/>
            </a:defPPr>
            <a:lvl1pPr marL="0" algn="l" defTabSz="457200" rtl="0" eaLnBrk="1" latinLnBrk="0" hangingPunct="1">
              <a:defRPr sz="6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5D86C2D-80D2-2F4B-B7D4-6C5DF3D9ADAD}" type="datetime1">
              <a:rPr lang="en-US" sz="600" smtClean="0"/>
              <a:pPr algn="ctr"/>
              <a:t>3/1/2022</a:t>
            </a:fld>
            <a:endParaRPr lang="en-US" sz="600" dirty="0"/>
          </a:p>
        </p:txBody>
      </p:sp>
      <p:sp>
        <p:nvSpPr>
          <p:cNvPr id="27" name="Slide Number Placeholder 5"/>
          <p:cNvSpPr txBox="1">
            <a:spLocks/>
          </p:cNvSpPr>
          <p:nvPr userDrawn="1"/>
        </p:nvSpPr>
        <p:spPr>
          <a:xfrm>
            <a:off x="8827812" y="4897107"/>
            <a:ext cx="316189" cy="242497"/>
          </a:xfrm>
          <a:prstGeom prst="rect">
            <a:avLst/>
          </a:prstGeom>
        </p:spPr>
        <p:txBody>
          <a:bodyPr vert="horz" lIns="91440" tIns="45720" rIns="91440" bIns="45720" rtlCol="0" anchor="ctr"/>
          <a:lstStyle>
            <a:defPPr>
              <a:defRPr lang="en-US"/>
            </a:defPPr>
            <a:lvl1pPr marL="0" algn="l" defTabSz="457200" rtl="0" eaLnBrk="1" latinLnBrk="0" hangingPunct="1">
              <a:defRPr sz="6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3AC91E2-DB93-7D4E-AA16-668EAF2E916B}" type="slidenum">
              <a:rPr lang="en-US" sz="600" smtClean="0"/>
              <a:pPr/>
              <a:t>‹#›</a:t>
            </a:fld>
            <a:endParaRPr lang="en-US" sz="600" dirty="0"/>
          </a:p>
        </p:txBody>
      </p:sp>
    </p:spTree>
    <p:extLst>
      <p:ext uri="{BB962C8B-B14F-4D97-AF65-F5344CB8AC3E}">
        <p14:creationId xmlns:p14="http://schemas.microsoft.com/office/powerpoint/2010/main" val="963485326"/>
      </p:ext>
    </p:extLst>
  </p:cSld>
  <p:clrMap bg1="lt1" tx1="dk1" bg2="lt2" tx2="dk2" accent1="accent1" accent2="accent2" accent3="accent3" accent4="accent4" accent5="accent5" accent6="accent6" hlink="hlink" folHlink="folHlink"/>
  <p:sldLayoutIdLst>
    <p:sldLayoutId id="2147483666" r:id="rId1"/>
    <p:sldLayoutId id="2147483662" r:id="rId2"/>
  </p:sldLayoutIdLst>
  <p:txStyles>
    <p:titleStyle>
      <a:lvl1pPr algn="l" defTabSz="609585" rtl="0" eaLnBrk="1" latinLnBrk="0" hangingPunct="1">
        <a:spcBef>
          <a:spcPct val="0"/>
        </a:spcBef>
        <a:buNone/>
        <a:defRPr sz="3333" kern="1200">
          <a:solidFill>
            <a:srgbClr val="074287"/>
          </a:solidFill>
          <a:latin typeface="+mj-lt"/>
          <a:ea typeface="+mj-ea"/>
          <a:cs typeface="+mj-cs"/>
        </a:defRPr>
      </a:lvl1pPr>
    </p:titleStyle>
    <p:bodyStyle>
      <a:lvl1pPr marL="457189" indent="-457189" algn="l" defTabSz="609585" rtl="0" eaLnBrk="1" latinLnBrk="0" hangingPunct="1">
        <a:spcBef>
          <a:spcPct val="20000"/>
        </a:spcBef>
        <a:buFont typeface="Wingdings" charset="2"/>
        <a:buChar char="§"/>
        <a:defRPr sz="3333" kern="1200">
          <a:solidFill>
            <a:srgbClr val="6D6D6D"/>
          </a:solidFill>
          <a:latin typeface="+mn-lt"/>
          <a:ea typeface="+mn-ea"/>
          <a:cs typeface="+mn-cs"/>
        </a:defRPr>
      </a:lvl1pPr>
      <a:lvl2pPr marL="990575" indent="-380990" algn="l" defTabSz="609585" rtl="0" eaLnBrk="1" latinLnBrk="0" hangingPunct="1">
        <a:spcBef>
          <a:spcPct val="20000"/>
        </a:spcBef>
        <a:buFont typeface="Wingdings" charset="2"/>
        <a:buChar char="§"/>
        <a:defRPr sz="3200" kern="1200">
          <a:solidFill>
            <a:srgbClr val="6D6D6D"/>
          </a:solidFill>
          <a:latin typeface="+mn-lt"/>
          <a:ea typeface="+mn-ea"/>
          <a:cs typeface="+mn-cs"/>
        </a:defRPr>
      </a:lvl2pPr>
      <a:lvl3pPr marL="1523962" indent="-304792" algn="l" defTabSz="609585" rtl="0" eaLnBrk="1" latinLnBrk="0" hangingPunct="1">
        <a:spcBef>
          <a:spcPct val="20000"/>
        </a:spcBef>
        <a:buFont typeface="Wingdings" charset="2"/>
        <a:buChar char="§"/>
        <a:defRPr sz="2667" kern="1200">
          <a:solidFill>
            <a:srgbClr val="6D6D6D"/>
          </a:solidFill>
          <a:latin typeface="+mn-lt"/>
          <a:ea typeface="+mn-ea"/>
          <a:cs typeface="+mn-cs"/>
        </a:defRPr>
      </a:lvl3pPr>
      <a:lvl4pPr marL="2133547" indent="-304792" algn="l" defTabSz="609585" rtl="0" eaLnBrk="1" latinLnBrk="0" hangingPunct="1">
        <a:spcBef>
          <a:spcPct val="20000"/>
        </a:spcBef>
        <a:buFont typeface="Wingdings" charset="2"/>
        <a:buChar char="§"/>
        <a:defRPr sz="2400" kern="1200">
          <a:solidFill>
            <a:srgbClr val="6D6D6D"/>
          </a:solidFill>
          <a:latin typeface="+mn-lt"/>
          <a:ea typeface="+mn-ea"/>
          <a:cs typeface="+mn-cs"/>
        </a:defRPr>
      </a:lvl4pPr>
      <a:lvl5pPr marL="2743131" indent="-304792" algn="l" defTabSz="609585" rtl="0" eaLnBrk="1" latinLnBrk="0" hangingPunct="1">
        <a:spcBef>
          <a:spcPct val="20000"/>
        </a:spcBef>
        <a:buFont typeface="Wingdings" charset="2"/>
        <a:buChar char="§"/>
        <a:defRPr sz="2400" kern="1200">
          <a:solidFill>
            <a:srgbClr val="6D6D6D"/>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aas.org/programs/inclusive-stem-ecosystems-equity-diversity-iseed" TargetMode="External"/><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hyperlink" Target="https://www.sciencemag.org/careers" TargetMode="External"/><Relationship Id="rId4" Type="http://schemas.openxmlformats.org/officeDocument/2006/relationships/hyperlink" Target="https://www.aaas.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nces.ed.gov/COLLEGENAVIGATOR/?s=all&amp;sp=4&amp;pg=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nsf.gov/funding/pgm_summ.jsp?pims_id=5481" TargetMode="Externa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iie.aaas.or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www.linkedin.com/groups/8954208/" TargetMode="External"/><Relationship Id="rId4" Type="http://schemas.openxmlformats.org/officeDocument/2006/relationships/hyperlink" Target="https://twitter.com/aaasmak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jp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FF05E3-17F5-9740-A9EA-D07184BA8BB2}"/>
              </a:ext>
            </a:extLst>
          </p:cNvPr>
          <p:cNvSpPr txBox="1">
            <a:spLocks/>
          </p:cNvSpPr>
          <p:nvPr/>
        </p:nvSpPr>
        <p:spPr>
          <a:xfrm>
            <a:off x="183241" y="1046029"/>
            <a:ext cx="8030030" cy="846666"/>
          </a:xfrm>
          <a:prstGeom prst="rect">
            <a:avLst/>
          </a:prstGeom>
        </p:spPr>
        <p:txBody>
          <a:bodyPr lIns="91440" tIns="45720" rIns="91440" bIns="45720" anchor="ctr">
            <a:normAutofit fontScale="62500" lnSpcReduction="20000"/>
          </a:bodyPr>
          <a:lstStyle>
            <a:lvl1pPr algn="l" defTabSz="457200" rtl="0" eaLnBrk="1" latinLnBrk="0" hangingPunct="1">
              <a:spcBef>
                <a:spcPct val="0"/>
              </a:spcBef>
              <a:buNone/>
              <a:defRPr sz="3200" kern="1200">
                <a:solidFill>
                  <a:schemeClr val="bg1"/>
                </a:solidFill>
                <a:latin typeface="+mj-lt"/>
                <a:ea typeface="+mj-ea"/>
                <a:cs typeface="+mj-cs"/>
              </a:defRPr>
            </a:lvl1pPr>
          </a:lstStyle>
          <a:p>
            <a:r>
              <a:rPr lang="en-US" dirty="0"/>
              <a:t>The 2022 Showcase Application Process</a:t>
            </a:r>
          </a:p>
          <a:p>
            <a:r>
              <a:rPr lang="en-US" dirty="0">
                <a:cs typeface="Calibri"/>
              </a:rPr>
              <a:t>Iris Wagstaff, PhD, PI</a:t>
            </a:r>
          </a:p>
          <a:p>
            <a:r>
              <a:rPr lang="en-US" dirty="0">
                <a:cs typeface="Calibri"/>
              </a:rPr>
              <a:t>Neela White, Co-PI</a:t>
            </a:r>
          </a:p>
        </p:txBody>
      </p:sp>
      <p:sp>
        <p:nvSpPr>
          <p:cNvPr id="7" name="Subtitle 2">
            <a:extLst>
              <a:ext uri="{FF2B5EF4-FFF2-40B4-BE49-F238E27FC236}">
                <a16:creationId xmlns:a16="http://schemas.microsoft.com/office/drawing/2014/main" id="{279A0E34-9B79-634A-B032-412ED34CA3D2}"/>
              </a:ext>
            </a:extLst>
          </p:cNvPr>
          <p:cNvSpPr txBox="1">
            <a:spLocks/>
          </p:cNvSpPr>
          <p:nvPr/>
        </p:nvSpPr>
        <p:spPr>
          <a:xfrm>
            <a:off x="7886699" y="341481"/>
            <a:ext cx="1240971" cy="335066"/>
          </a:xfrm>
          <a:prstGeom prst="rect">
            <a:avLst/>
          </a:prstGeom>
        </p:spPr>
        <p:txBody>
          <a:bodyPr>
            <a:normAutofit fontScale="92500" lnSpcReduction="10000"/>
          </a:bodyPr>
          <a:lstStyle>
            <a:lvl1pPr marL="0" marR="0" indent="0" algn="l" defTabSz="457200" rtl="0" eaLnBrk="1" fontAlgn="auto" latinLnBrk="0" hangingPunct="1">
              <a:lnSpc>
                <a:spcPct val="100000"/>
              </a:lnSpc>
              <a:spcBef>
                <a:spcPct val="20000"/>
              </a:spcBef>
              <a:spcAft>
                <a:spcPts val="0"/>
              </a:spcAft>
              <a:buClrTx/>
              <a:buSzTx/>
              <a:buFont typeface="Wingdings" charset="2"/>
              <a:buNone/>
              <a:tabLst/>
              <a:defRPr sz="1800" kern="1200" baseline="0">
                <a:solidFill>
                  <a:srgbClr val="FFFFFF"/>
                </a:solidFill>
                <a:latin typeface="+mn-lt"/>
                <a:ea typeface="+mn-ea"/>
                <a:cs typeface="+mn-cs"/>
              </a:defRPr>
            </a:lvl1pPr>
            <a:lvl2pPr marL="457200" indent="0" algn="ctr" defTabSz="457200" rtl="0" eaLnBrk="1" latinLnBrk="0" hangingPunct="1">
              <a:spcBef>
                <a:spcPct val="20000"/>
              </a:spcBef>
              <a:buFont typeface="Wingdings" charset="2"/>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Wingdings" charset="2"/>
              <a:buNone/>
              <a:defRPr sz="18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Wingdings" charset="2"/>
              <a:buNone/>
              <a:defRPr sz="18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A5D86C2D-80D2-2F4B-B7D4-6C5DF3D9ADAD}" type="datetime1">
              <a:rPr lang="en-US" smtClean="0"/>
              <a:pPr/>
              <a:t>3/1/2022</a:t>
            </a:fld>
            <a:endParaRPr lang="en-US" dirty="0"/>
          </a:p>
          <a:p>
            <a:endParaRPr lang="en-US" dirty="0"/>
          </a:p>
        </p:txBody>
      </p:sp>
    </p:spTree>
    <p:extLst>
      <p:ext uri="{BB962C8B-B14F-4D97-AF65-F5344CB8AC3E}">
        <p14:creationId xmlns:p14="http://schemas.microsoft.com/office/powerpoint/2010/main" val="39635843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mp:transition xmlns:mp="http://schemas.microsoft.com/office/mac/powerpoint/2008/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FEE33-8409-4041-9040-CC9740CA493A}"/>
              </a:ext>
            </a:extLst>
          </p:cNvPr>
          <p:cNvSpPr>
            <a:spLocks noGrp="1"/>
          </p:cNvSpPr>
          <p:nvPr>
            <p:ph type="title"/>
          </p:nvPr>
        </p:nvSpPr>
        <p:spPr/>
        <p:txBody>
          <a:bodyPr/>
          <a:lstStyle/>
          <a:p>
            <a:r>
              <a:rPr lang="en-US" dirty="0">
                <a:cs typeface="Calibri"/>
              </a:rPr>
              <a:t>Overview</a:t>
            </a:r>
            <a:endParaRPr lang="en-US" dirty="0"/>
          </a:p>
        </p:txBody>
      </p:sp>
      <p:sp>
        <p:nvSpPr>
          <p:cNvPr id="3" name="Content Placeholder 2">
            <a:extLst>
              <a:ext uri="{FF2B5EF4-FFF2-40B4-BE49-F238E27FC236}">
                <a16:creationId xmlns:a16="http://schemas.microsoft.com/office/drawing/2014/main" id="{7A658D4E-0826-4841-98A3-B190C05107C8}"/>
              </a:ext>
            </a:extLst>
          </p:cNvPr>
          <p:cNvSpPr>
            <a:spLocks noGrp="1"/>
          </p:cNvSpPr>
          <p:nvPr>
            <p:ph idx="1"/>
          </p:nvPr>
        </p:nvSpPr>
        <p:spPr/>
        <p:txBody>
          <a:bodyPr vert="horz" lIns="91440" tIns="45720" rIns="91440" bIns="45720" rtlCol="0" anchor="t">
            <a:normAutofit/>
          </a:bodyPr>
          <a:lstStyle/>
          <a:p>
            <a:r>
              <a:rPr lang="en-US" dirty="0">
                <a:solidFill>
                  <a:schemeClr val="accent6"/>
                </a:solidFill>
                <a:ea typeface="+mn-lt"/>
                <a:cs typeface="+mn-lt"/>
              </a:rPr>
              <a:t>The AAAS HBCU Making &amp; Innovation Showcase will consist of 1.5 days of professional development workshops on topics such as invention, intellectual property protection and communication. The event will culminate in the Showcase pitch competition where student teams will pitch their project prototype to a panel of judges. </a:t>
            </a:r>
          </a:p>
        </p:txBody>
      </p:sp>
    </p:spTree>
    <p:extLst>
      <p:ext uri="{BB962C8B-B14F-4D97-AF65-F5344CB8AC3E}">
        <p14:creationId xmlns:p14="http://schemas.microsoft.com/office/powerpoint/2010/main" val="3818287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FEE33-8409-4041-9040-CC9740CA493A}"/>
              </a:ext>
            </a:extLst>
          </p:cNvPr>
          <p:cNvSpPr>
            <a:spLocks noGrp="1"/>
          </p:cNvSpPr>
          <p:nvPr>
            <p:ph type="title"/>
          </p:nvPr>
        </p:nvSpPr>
        <p:spPr/>
        <p:txBody>
          <a:bodyPr/>
          <a:lstStyle/>
          <a:p>
            <a:r>
              <a:rPr lang="en-US" dirty="0">
                <a:cs typeface="Calibri"/>
              </a:rPr>
              <a:t>Overview</a:t>
            </a:r>
            <a:endParaRPr lang="en-US" dirty="0"/>
          </a:p>
        </p:txBody>
      </p:sp>
      <p:sp>
        <p:nvSpPr>
          <p:cNvPr id="3" name="Content Placeholder 2">
            <a:extLst>
              <a:ext uri="{FF2B5EF4-FFF2-40B4-BE49-F238E27FC236}">
                <a16:creationId xmlns:a16="http://schemas.microsoft.com/office/drawing/2014/main" id="{7A658D4E-0826-4841-98A3-B190C05107C8}"/>
              </a:ext>
            </a:extLst>
          </p:cNvPr>
          <p:cNvSpPr>
            <a:spLocks noGrp="1"/>
          </p:cNvSpPr>
          <p:nvPr>
            <p:ph idx="1"/>
          </p:nvPr>
        </p:nvSpPr>
        <p:spPr/>
        <p:txBody>
          <a:bodyPr vert="horz" lIns="91440" tIns="45720" rIns="91440" bIns="45720" rtlCol="0" anchor="t">
            <a:normAutofit/>
          </a:bodyPr>
          <a:lstStyle/>
          <a:p>
            <a:r>
              <a:rPr lang="en-US" dirty="0">
                <a:solidFill>
                  <a:schemeClr val="accent6"/>
                </a:solidFill>
                <a:ea typeface="+mn-lt"/>
                <a:cs typeface="+mn-lt"/>
              </a:rPr>
              <a:t>Prizes will include:</a:t>
            </a:r>
          </a:p>
          <a:p>
            <a:r>
              <a:rPr lang="en-US" dirty="0">
                <a:solidFill>
                  <a:schemeClr val="accent6"/>
                </a:solidFill>
                <a:ea typeface="+mn-lt"/>
                <a:cs typeface="+mn-lt"/>
              </a:rPr>
              <a:t>$1,200 for the 1st place team</a:t>
            </a:r>
          </a:p>
          <a:p>
            <a:r>
              <a:rPr lang="en-US" dirty="0">
                <a:solidFill>
                  <a:schemeClr val="accent6"/>
                </a:solidFill>
                <a:ea typeface="+mn-lt"/>
                <a:cs typeface="+mn-lt"/>
              </a:rPr>
              <a:t>$800 for the 2nd place team</a:t>
            </a:r>
          </a:p>
          <a:p>
            <a:r>
              <a:rPr lang="en-US" dirty="0">
                <a:solidFill>
                  <a:schemeClr val="accent6"/>
                </a:solidFill>
                <a:ea typeface="+mn-lt"/>
                <a:cs typeface="+mn-lt"/>
              </a:rPr>
              <a:t>$400 for the 3rd place team</a:t>
            </a:r>
            <a:endParaRPr lang="en-US" dirty="0">
              <a:solidFill>
                <a:schemeClr val="accent6"/>
              </a:solidFill>
              <a:cs typeface="Calibri"/>
            </a:endParaRPr>
          </a:p>
        </p:txBody>
      </p:sp>
    </p:spTree>
    <p:extLst>
      <p:ext uri="{BB962C8B-B14F-4D97-AF65-F5344CB8AC3E}">
        <p14:creationId xmlns:p14="http://schemas.microsoft.com/office/powerpoint/2010/main" val="94205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29E7A-C33A-4C31-B321-97F0A03A2315}"/>
              </a:ext>
            </a:extLst>
          </p:cNvPr>
          <p:cNvSpPr>
            <a:spLocks noGrp="1"/>
          </p:cNvSpPr>
          <p:nvPr>
            <p:ph type="title"/>
          </p:nvPr>
        </p:nvSpPr>
        <p:spPr/>
        <p:txBody>
          <a:bodyPr/>
          <a:lstStyle/>
          <a:p>
            <a:r>
              <a:rPr lang="en-US" dirty="0">
                <a:cs typeface="Calibri"/>
              </a:rPr>
              <a:t>Showcase Requirements</a:t>
            </a:r>
            <a:endParaRPr lang="en-US" dirty="0"/>
          </a:p>
        </p:txBody>
      </p:sp>
      <p:sp>
        <p:nvSpPr>
          <p:cNvPr id="3" name="Content Placeholder 2">
            <a:extLst>
              <a:ext uri="{FF2B5EF4-FFF2-40B4-BE49-F238E27FC236}">
                <a16:creationId xmlns:a16="http://schemas.microsoft.com/office/drawing/2014/main" id="{0D5022B9-3EA5-4BC1-8886-90EACCBEFA37}"/>
              </a:ext>
            </a:extLst>
          </p:cNvPr>
          <p:cNvSpPr>
            <a:spLocks noGrp="1"/>
          </p:cNvSpPr>
          <p:nvPr>
            <p:ph idx="1"/>
          </p:nvPr>
        </p:nvSpPr>
        <p:spPr/>
        <p:txBody>
          <a:bodyPr vert="horz" lIns="91440" tIns="45720" rIns="91440" bIns="45720" rtlCol="0" anchor="t">
            <a:normAutofit/>
          </a:bodyPr>
          <a:lstStyle/>
          <a:p>
            <a:r>
              <a:rPr lang="en-US" dirty="0">
                <a:solidFill>
                  <a:schemeClr val="accent6"/>
                </a:solidFill>
                <a:ea typeface="+mn-lt"/>
                <a:cs typeface="+mn-lt"/>
              </a:rPr>
              <a:t>To participate one (1) team member will complete the online application and PowerPoint template. </a:t>
            </a:r>
          </a:p>
          <a:p>
            <a:r>
              <a:rPr lang="en-US" dirty="0">
                <a:solidFill>
                  <a:schemeClr val="accent6"/>
                </a:solidFill>
                <a:ea typeface="+mn-lt"/>
                <a:cs typeface="+mn-lt"/>
              </a:rPr>
              <a:t>Projects can be a new prototype or one developed in previous academic years.</a:t>
            </a:r>
            <a:endParaRPr lang="en-US" dirty="0">
              <a:solidFill>
                <a:schemeClr val="accent6"/>
              </a:solidFill>
              <a:cs typeface="Calibri"/>
            </a:endParaRPr>
          </a:p>
        </p:txBody>
      </p:sp>
    </p:spTree>
    <p:extLst>
      <p:ext uri="{BB962C8B-B14F-4D97-AF65-F5344CB8AC3E}">
        <p14:creationId xmlns:p14="http://schemas.microsoft.com/office/powerpoint/2010/main" val="1092773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1E2B0-B0DB-41CF-A306-1A3346F5E17E}"/>
              </a:ext>
            </a:extLst>
          </p:cNvPr>
          <p:cNvSpPr>
            <a:spLocks noGrp="1"/>
          </p:cNvSpPr>
          <p:nvPr>
            <p:ph type="title"/>
          </p:nvPr>
        </p:nvSpPr>
        <p:spPr/>
        <p:txBody>
          <a:bodyPr/>
          <a:lstStyle/>
          <a:p>
            <a:r>
              <a:rPr lang="en-US" dirty="0">
                <a:cs typeface="Calibri"/>
              </a:rPr>
              <a:t>Showcase Application Deadline</a:t>
            </a:r>
            <a:endParaRPr lang="en-US" dirty="0"/>
          </a:p>
        </p:txBody>
      </p:sp>
      <p:sp>
        <p:nvSpPr>
          <p:cNvPr id="3" name="Content Placeholder 2">
            <a:extLst>
              <a:ext uri="{FF2B5EF4-FFF2-40B4-BE49-F238E27FC236}">
                <a16:creationId xmlns:a16="http://schemas.microsoft.com/office/drawing/2014/main" id="{0D7B8CAB-F599-4F9E-B395-BF618A2A7037}"/>
              </a:ext>
            </a:extLst>
          </p:cNvPr>
          <p:cNvSpPr>
            <a:spLocks noGrp="1"/>
          </p:cNvSpPr>
          <p:nvPr>
            <p:ph idx="1"/>
          </p:nvPr>
        </p:nvSpPr>
        <p:spPr/>
        <p:txBody>
          <a:bodyPr vert="horz" lIns="91440" tIns="45720" rIns="91440" bIns="45720" rtlCol="0" anchor="t">
            <a:normAutofit/>
          </a:bodyPr>
          <a:lstStyle/>
          <a:p>
            <a:r>
              <a:rPr lang="en-US" dirty="0">
                <a:solidFill>
                  <a:schemeClr val="accent6"/>
                </a:solidFill>
                <a:ea typeface="+mn-lt"/>
                <a:cs typeface="+mn-lt"/>
              </a:rPr>
              <a:t>The deadline for the application is 11:59pm EST, Monday, March 18th, 2022.</a:t>
            </a:r>
          </a:p>
          <a:p>
            <a:r>
              <a:rPr lang="en-US" dirty="0">
                <a:solidFill>
                  <a:schemeClr val="accent6"/>
                </a:solidFill>
                <a:ea typeface="+mn-lt"/>
                <a:cs typeface="+mn-lt"/>
              </a:rPr>
              <a:t>Teams will be notified of acceptance via email on Friday, March 28</a:t>
            </a:r>
            <a:r>
              <a:rPr lang="en-US" baseline="30000" dirty="0">
                <a:solidFill>
                  <a:schemeClr val="accent6"/>
                </a:solidFill>
                <a:ea typeface="+mn-lt"/>
                <a:cs typeface="+mn-lt"/>
              </a:rPr>
              <a:t>th</a:t>
            </a:r>
            <a:r>
              <a:rPr lang="en-US" dirty="0">
                <a:solidFill>
                  <a:schemeClr val="accent6"/>
                </a:solidFill>
                <a:ea typeface="+mn-lt"/>
                <a:cs typeface="+mn-lt"/>
              </a:rPr>
              <a:t>, 2022.</a:t>
            </a:r>
            <a:endParaRPr lang="en-US" dirty="0">
              <a:solidFill>
                <a:schemeClr val="accent6"/>
              </a:solidFill>
              <a:cs typeface="Calibri"/>
            </a:endParaRPr>
          </a:p>
        </p:txBody>
      </p:sp>
    </p:spTree>
    <p:extLst>
      <p:ext uri="{BB962C8B-B14F-4D97-AF65-F5344CB8AC3E}">
        <p14:creationId xmlns:p14="http://schemas.microsoft.com/office/powerpoint/2010/main" val="1885657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25D8-AAC2-497D-AC27-F61230AF222D}"/>
              </a:ext>
            </a:extLst>
          </p:cNvPr>
          <p:cNvSpPr>
            <a:spLocks noGrp="1"/>
          </p:cNvSpPr>
          <p:nvPr>
            <p:ph type="title"/>
          </p:nvPr>
        </p:nvSpPr>
        <p:spPr/>
        <p:txBody>
          <a:bodyPr/>
          <a:lstStyle/>
          <a:p>
            <a:r>
              <a:rPr lang="en-US" dirty="0">
                <a:cs typeface="Calibri"/>
              </a:rPr>
              <a:t>Accepted Teams</a:t>
            </a:r>
            <a:endParaRPr lang="en-US" dirty="0"/>
          </a:p>
        </p:txBody>
      </p:sp>
      <p:sp>
        <p:nvSpPr>
          <p:cNvPr id="3" name="Content Placeholder 2">
            <a:extLst>
              <a:ext uri="{FF2B5EF4-FFF2-40B4-BE49-F238E27FC236}">
                <a16:creationId xmlns:a16="http://schemas.microsoft.com/office/drawing/2014/main" id="{118B1E5F-9866-402E-9CB7-B63FD7D23F1E}"/>
              </a:ext>
            </a:extLst>
          </p:cNvPr>
          <p:cNvSpPr>
            <a:spLocks noGrp="1"/>
          </p:cNvSpPr>
          <p:nvPr>
            <p:ph idx="1"/>
          </p:nvPr>
        </p:nvSpPr>
        <p:spPr/>
        <p:txBody>
          <a:bodyPr vert="horz" lIns="91440" tIns="45720" rIns="91440" bIns="45720" rtlCol="0" anchor="t">
            <a:normAutofit/>
          </a:bodyPr>
          <a:lstStyle/>
          <a:p>
            <a:r>
              <a:rPr lang="en-US" dirty="0">
                <a:solidFill>
                  <a:schemeClr val="accent6"/>
                </a:solidFill>
                <a:ea typeface="+mn-lt"/>
                <a:cs typeface="+mn-lt"/>
              </a:rPr>
              <a:t>Accepted teams (team members and faculty member) will receive a travel award that covers the housing, airfare, and ground transportation travel to Washington, D.C.</a:t>
            </a:r>
            <a:endParaRPr lang="en-US" dirty="0">
              <a:solidFill>
                <a:schemeClr val="accent6"/>
              </a:solidFill>
            </a:endParaRPr>
          </a:p>
        </p:txBody>
      </p:sp>
    </p:spTree>
    <p:extLst>
      <p:ext uri="{BB962C8B-B14F-4D97-AF65-F5344CB8AC3E}">
        <p14:creationId xmlns:p14="http://schemas.microsoft.com/office/powerpoint/2010/main" val="4043503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658F-F27E-4C59-8913-7D844990E888}"/>
              </a:ext>
            </a:extLst>
          </p:cNvPr>
          <p:cNvSpPr>
            <a:spLocks noGrp="1"/>
          </p:cNvSpPr>
          <p:nvPr>
            <p:ph type="title"/>
          </p:nvPr>
        </p:nvSpPr>
        <p:spPr>
          <a:xfrm>
            <a:off x="457200" y="1804393"/>
            <a:ext cx="8229600" cy="857250"/>
          </a:xfrm>
        </p:spPr>
        <p:txBody>
          <a:bodyPr/>
          <a:lstStyle/>
          <a:p>
            <a:pPr algn="ctr"/>
            <a:r>
              <a:rPr lang="en-US" dirty="0">
                <a:cs typeface="Calibri"/>
              </a:rPr>
              <a:t>The 2022 Application PowerPoint Template</a:t>
            </a:r>
          </a:p>
        </p:txBody>
      </p:sp>
    </p:spTree>
    <p:extLst>
      <p:ext uri="{BB962C8B-B14F-4D97-AF65-F5344CB8AC3E}">
        <p14:creationId xmlns:p14="http://schemas.microsoft.com/office/powerpoint/2010/main" val="19082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1F1F8F-ADFF-4D8F-991C-DA5EADCAE651}"/>
              </a:ext>
            </a:extLst>
          </p:cNvPr>
          <p:cNvSpPr txBox="1"/>
          <p:nvPr/>
        </p:nvSpPr>
        <p:spPr>
          <a:xfrm>
            <a:off x="422275" y="1239837"/>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Project Title</a:t>
            </a:r>
          </a:p>
        </p:txBody>
      </p:sp>
    </p:spTree>
    <p:extLst>
      <p:ext uri="{BB962C8B-B14F-4D97-AF65-F5344CB8AC3E}">
        <p14:creationId xmlns:p14="http://schemas.microsoft.com/office/powerpoint/2010/main" val="3380087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rgbClr val="074287"/>
                </a:solidFill>
              </a:rPr>
              <a:t>Project Name &amp; Institution</a:t>
            </a:r>
          </a:p>
        </p:txBody>
      </p:sp>
      <p:sp>
        <p:nvSpPr>
          <p:cNvPr id="3" name="Content Placeholder 2"/>
          <p:cNvSpPr>
            <a:spLocks noGrp="1"/>
          </p:cNvSpPr>
          <p:nvPr>
            <p:ph idx="1"/>
          </p:nvPr>
        </p:nvSpPr>
        <p:spPr/>
        <p:txBody>
          <a:bodyPr>
            <a:normAutofit/>
          </a:bodyPr>
          <a:lstStyle/>
          <a:p>
            <a:r>
              <a:rPr lang="en-US" sz="1800" b="1" dirty="0">
                <a:solidFill>
                  <a:schemeClr val="accent6"/>
                </a:solidFill>
                <a:highlight>
                  <a:srgbClr val="FFFF00"/>
                </a:highlight>
              </a:rPr>
              <a:t>Team Members and Faculty – List all team members and the faculty advisor</a:t>
            </a:r>
          </a:p>
          <a:p>
            <a:r>
              <a:rPr lang="en-US" sz="1800" dirty="0">
                <a:solidFill>
                  <a:schemeClr val="accent6"/>
                </a:solidFill>
              </a:rPr>
              <a:t>Ex. Joe Smith, Freshman, Major: Engineering</a:t>
            </a:r>
          </a:p>
          <a:p>
            <a:r>
              <a:rPr lang="en-US" sz="1800" dirty="0">
                <a:solidFill>
                  <a:schemeClr val="accent6"/>
                </a:solidFill>
              </a:rPr>
              <a:t>Ex. Jon Johnson, PhD, Professor of Electrical Engineering, Department of Engineering</a:t>
            </a:r>
          </a:p>
        </p:txBody>
      </p:sp>
    </p:spTree>
    <p:extLst>
      <p:ext uri="{BB962C8B-B14F-4D97-AF65-F5344CB8AC3E}">
        <p14:creationId xmlns:p14="http://schemas.microsoft.com/office/powerpoint/2010/main" val="2273496690"/>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rgbClr val="074287"/>
                </a:solidFill>
              </a:rPr>
              <a:t>Project Name &amp; Institution</a:t>
            </a:r>
          </a:p>
        </p:txBody>
      </p:sp>
      <p:sp>
        <p:nvSpPr>
          <p:cNvPr id="3" name="Content Placeholder 2"/>
          <p:cNvSpPr>
            <a:spLocks noGrp="1"/>
          </p:cNvSpPr>
          <p:nvPr>
            <p:ph idx="1"/>
          </p:nvPr>
        </p:nvSpPr>
        <p:spPr/>
        <p:txBody>
          <a:bodyPr>
            <a:normAutofit/>
          </a:bodyPr>
          <a:lstStyle/>
          <a:p>
            <a:r>
              <a:rPr lang="en-US" sz="1800" b="1" dirty="0">
                <a:solidFill>
                  <a:schemeClr val="accent6"/>
                </a:solidFill>
                <a:highlight>
                  <a:srgbClr val="FFFF00"/>
                </a:highlight>
              </a:rPr>
              <a:t>UN Sustainable Development Goal – List the UN SDG that your project will address</a:t>
            </a:r>
          </a:p>
          <a:p>
            <a:r>
              <a:rPr lang="en-US" sz="1800" dirty="0">
                <a:solidFill>
                  <a:schemeClr val="accent6"/>
                </a:solidFill>
              </a:rPr>
              <a:t>Ex. Our project addresses UN SDG 4 Quality Education (projects may address more than one SDG)</a:t>
            </a:r>
          </a:p>
        </p:txBody>
      </p:sp>
    </p:spTree>
    <p:extLst>
      <p:ext uri="{BB962C8B-B14F-4D97-AF65-F5344CB8AC3E}">
        <p14:creationId xmlns:p14="http://schemas.microsoft.com/office/powerpoint/2010/main" val="3598772389"/>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rgbClr val="074287"/>
                </a:solidFill>
              </a:rPr>
              <a:t>Project Name &amp; Institution</a:t>
            </a:r>
          </a:p>
        </p:txBody>
      </p:sp>
      <p:sp>
        <p:nvSpPr>
          <p:cNvPr id="3" name="Content Placeholder 2"/>
          <p:cNvSpPr>
            <a:spLocks noGrp="1"/>
          </p:cNvSpPr>
          <p:nvPr>
            <p:ph idx="1"/>
          </p:nvPr>
        </p:nvSpPr>
        <p:spPr/>
        <p:txBody>
          <a:bodyPr>
            <a:normAutofit/>
          </a:bodyPr>
          <a:lstStyle/>
          <a:p>
            <a:r>
              <a:rPr lang="en-US" sz="1800" b="1" dirty="0">
                <a:solidFill>
                  <a:schemeClr val="accent6"/>
                </a:solidFill>
                <a:highlight>
                  <a:srgbClr val="FFFF00"/>
                </a:highlight>
              </a:rPr>
              <a:t>Social Justice, Educational, Environmental, Public Health or Other Issue – Describe the social justice, educational, environmental, public health, or other issue that your team’s innovation is addressing.</a:t>
            </a:r>
          </a:p>
          <a:p>
            <a:r>
              <a:rPr lang="en-US" sz="1800" dirty="0">
                <a:solidFill>
                  <a:schemeClr val="accent6"/>
                </a:solidFill>
              </a:rPr>
              <a:t>Ex. Our project is addressing the education disparities in New Orleans, post Hurricane Katrina.</a:t>
            </a:r>
          </a:p>
        </p:txBody>
      </p:sp>
    </p:spTree>
    <p:extLst>
      <p:ext uri="{BB962C8B-B14F-4D97-AF65-F5344CB8AC3E}">
        <p14:creationId xmlns:p14="http://schemas.microsoft.com/office/powerpoint/2010/main" val="65290829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124"/>
            <a:ext cx="9035716" cy="857250"/>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b="1" dirty="0"/>
              <a:t>The American Association for the Advancement of </a:t>
            </a:r>
            <a:r>
              <a:rPr lang="en-US" sz="2400" b="1" dirty="0">
                <a:solidFill>
                  <a:schemeClr val="tx1"/>
                </a:solidFill>
              </a:rPr>
              <a:t>Science (AAAS)</a:t>
            </a:r>
            <a:br>
              <a:rPr lang="en-US" sz="2400" b="1" dirty="0"/>
            </a:br>
            <a:endParaRPr lang="en-US" sz="2400" dirty="0">
              <a:solidFill>
                <a:srgbClr val="074287"/>
              </a:solidFill>
            </a:endParaRPr>
          </a:p>
        </p:txBody>
      </p:sp>
      <p:pic>
        <p:nvPicPr>
          <p:cNvPr id="6" name="Picture 5">
            <a:extLst>
              <a:ext uri="{FF2B5EF4-FFF2-40B4-BE49-F238E27FC236}">
                <a16:creationId xmlns:a16="http://schemas.microsoft.com/office/drawing/2014/main" id="{65CF16C7-F09B-40B4-A23D-C6F3EC09EC29}"/>
              </a:ext>
            </a:extLst>
          </p:cNvPr>
          <p:cNvPicPr>
            <a:picLocks noChangeAspect="1"/>
          </p:cNvPicPr>
          <p:nvPr/>
        </p:nvPicPr>
        <p:blipFill>
          <a:blip r:embed="rId2"/>
          <a:stretch>
            <a:fillRect/>
          </a:stretch>
        </p:blipFill>
        <p:spPr>
          <a:xfrm>
            <a:off x="1659360" y="1367343"/>
            <a:ext cx="1405672" cy="1405672"/>
          </a:xfrm>
          <a:prstGeom prst="rect">
            <a:avLst/>
          </a:prstGeom>
        </p:spPr>
      </p:pic>
      <p:sp>
        <p:nvSpPr>
          <p:cNvPr id="7" name="Rectangle 3">
            <a:extLst>
              <a:ext uri="{FF2B5EF4-FFF2-40B4-BE49-F238E27FC236}">
                <a16:creationId xmlns:a16="http://schemas.microsoft.com/office/drawing/2014/main" id="{736A4598-394A-4DEE-829D-529887F55716}"/>
              </a:ext>
            </a:extLst>
          </p:cNvPr>
          <p:cNvSpPr>
            <a:spLocks noChangeArrowheads="1"/>
          </p:cNvSpPr>
          <p:nvPr/>
        </p:nvSpPr>
        <p:spPr bwMode="auto">
          <a:xfrm>
            <a:off x="378253" y="3098413"/>
            <a:ext cx="7538526" cy="42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US" sz="2100" b="1"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Inclusive STEM Ecosystems for Equity &amp; Diversity (ISEED)</a:t>
            </a:r>
            <a:endParaRPr kumimoji="0" lang="en-US" sz="21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3">
            <a:extLst>
              <a:ext uri="{FF2B5EF4-FFF2-40B4-BE49-F238E27FC236}">
                <a16:creationId xmlns:a16="http://schemas.microsoft.com/office/drawing/2014/main" id="{48EC1FA6-95C0-4490-9349-E7722F3FAA02}"/>
              </a:ext>
            </a:extLst>
          </p:cNvPr>
          <p:cNvSpPr>
            <a:spLocks noChangeArrowheads="1"/>
          </p:cNvSpPr>
          <p:nvPr/>
        </p:nvSpPr>
        <p:spPr bwMode="auto">
          <a:xfrm>
            <a:off x="1879807" y="977961"/>
            <a:ext cx="14133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8" rtl="0" eaLnBrk="0" fontAlgn="base" latinLnBrk="0" hangingPunct="0">
              <a:lnSpc>
                <a:spcPct val="100000"/>
              </a:lnSpc>
              <a:spcBef>
                <a:spcPct val="0"/>
              </a:spcBef>
              <a:spcAft>
                <a:spcPct val="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wfont_fc2b27_07ceda7ff73e4053a8439bc8172f3418"/>
                <a:ea typeface="+mn-ea"/>
                <a:cs typeface="+mn-cs"/>
              </a:rPr>
              <a:t>Journals</a:t>
            </a:r>
            <a:endParaRPr kumimoji="0" lang="en-US" altLang="en-US" sz="1800" b="1" i="0" u="sng"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AC65C3C5-2ECC-4028-A007-99BB8BFD5950}"/>
              </a:ext>
            </a:extLst>
          </p:cNvPr>
          <p:cNvSpPr/>
          <p:nvPr/>
        </p:nvSpPr>
        <p:spPr>
          <a:xfrm>
            <a:off x="4317706" y="993374"/>
            <a:ext cx="2946488" cy="1477328"/>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Calibri"/>
                <a:ea typeface="+mn-ea"/>
                <a:cs typeface="+mn-cs"/>
              </a:rPr>
              <a:t>Mission</a:t>
            </a:r>
            <a:r>
              <a:rPr kumimoji="0" lang="en-US" sz="1800" b="1"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"advance science, engineering, and innovation throughout the world for the benefit of all people."</a:t>
            </a:r>
          </a:p>
        </p:txBody>
      </p:sp>
      <p:sp>
        <p:nvSpPr>
          <p:cNvPr id="11" name="Rectangle 10">
            <a:extLst>
              <a:ext uri="{FF2B5EF4-FFF2-40B4-BE49-F238E27FC236}">
                <a16:creationId xmlns:a16="http://schemas.microsoft.com/office/drawing/2014/main" id="{2710C88A-B69E-4722-839C-781DE6A21A3C}"/>
              </a:ext>
            </a:extLst>
          </p:cNvPr>
          <p:cNvSpPr/>
          <p:nvPr/>
        </p:nvSpPr>
        <p:spPr>
          <a:xfrm>
            <a:off x="632548" y="3838503"/>
            <a:ext cx="7878905" cy="646331"/>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AAAS Website                                          Science Careers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https://www.aaas.org/</a:t>
            </a: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rPr>
              <a:t>                           </a:t>
            </a: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hlinkClick r:id="rId5">
                  <a:extLst>
                    <a:ext uri="{A12FA001-AC4F-418D-AE19-62706E023703}">
                      <ahyp:hlinkClr xmlns:ahyp="http://schemas.microsoft.com/office/drawing/2018/hyperlinkcolor" val="tx"/>
                    </a:ext>
                  </a:extLst>
                </a:hlinkClick>
              </a:rPr>
              <a:t>https://www.sciencemag.org/careers</a:t>
            </a:r>
            <a:endPar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517615005"/>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rgbClr val="074287"/>
                </a:solidFill>
              </a:rPr>
              <a:t>Project Name &amp; Institution</a:t>
            </a:r>
          </a:p>
        </p:txBody>
      </p:sp>
      <p:sp>
        <p:nvSpPr>
          <p:cNvPr id="3" name="Content Placeholder 2"/>
          <p:cNvSpPr>
            <a:spLocks noGrp="1"/>
          </p:cNvSpPr>
          <p:nvPr>
            <p:ph idx="1"/>
          </p:nvPr>
        </p:nvSpPr>
        <p:spPr/>
        <p:txBody>
          <a:bodyPr>
            <a:normAutofit/>
          </a:bodyPr>
          <a:lstStyle/>
          <a:p>
            <a:r>
              <a:rPr lang="en-US" sz="1800" b="1" dirty="0">
                <a:solidFill>
                  <a:schemeClr val="accent6"/>
                </a:solidFill>
                <a:highlight>
                  <a:srgbClr val="FFFF00"/>
                </a:highlight>
              </a:rPr>
              <a:t>Project Description – Describe your prototype, list how the prototype is constructed (software, app, water filtration system, </a:t>
            </a:r>
            <a:r>
              <a:rPr lang="en-US" sz="1800" b="1" dirty="0" err="1">
                <a:solidFill>
                  <a:schemeClr val="accent6"/>
                </a:solidFill>
                <a:highlight>
                  <a:srgbClr val="FFFF00"/>
                </a:highlight>
              </a:rPr>
              <a:t>etc</a:t>
            </a:r>
            <a:r>
              <a:rPr lang="en-US" sz="1800" b="1" dirty="0">
                <a:solidFill>
                  <a:schemeClr val="accent6"/>
                </a:solidFill>
                <a:highlight>
                  <a:srgbClr val="FFFF00"/>
                </a:highlight>
              </a:rPr>
              <a:t>), and how this prototype provides a solution to the problem that you are addressing, as well as background research to support why you chose this problem and developed this solution.</a:t>
            </a:r>
          </a:p>
          <a:p>
            <a:r>
              <a:rPr lang="en-US" sz="1800" dirty="0">
                <a:solidFill>
                  <a:schemeClr val="accent6"/>
                </a:solidFill>
              </a:rPr>
              <a:t>Identify the audience for this project</a:t>
            </a:r>
          </a:p>
          <a:p>
            <a:r>
              <a:rPr lang="en-US" sz="1800" dirty="0">
                <a:solidFill>
                  <a:schemeClr val="accent6"/>
                </a:solidFill>
              </a:rPr>
              <a:t>*If you are a returning team, and you are submitting a project similar to a previously accepted project, you must be able to describe and demonstrate how this project/prototype has been improved from its previous iteration.</a:t>
            </a:r>
          </a:p>
        </p:txBody>
      </p:sp>
    </p:spTree>
    <p:extLst>
      <p:ext uri="{BB962C8B-B14F-4D97-AF65-F5344CB8AC3E}">
        <p14:creationId xmlns:p14="http://schemas.microsoft.com/office/powerpoint/2010/main" val="1288086517"/>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658F-F27E-4C59-8913-7D844990E888}"/>
              </a:ext>
            </a:extLst>
          </p:cNvPr>
          <p:cNvSpPr>
            <a:spLocks noGrp="1"/>
          </p:cNvSpPr>
          <p:nvPr>
            <p:ph type="title"/>
          </p:nvPr>
        </p:nvSpPr>
        <p:spPr>
          <a:xfrm>
            <a:off x="457200" y="1804393"/>
            <a:ext cx="8229600" cy="857250"/>
          </a:xfrm>
        </p:spPr>
        <p:txBody>
          <a:bodyPr/>
          <a:lstStyle/>
          <a:p>
            <a:pPr algn="ctr"/>
            <a:r>
              <a:rPr lang="en-US" dirty="0">
                <a:cs typeface="Calibri"/>
              </a:rPr>
              <a:t>Timeline</a:t>
            </a:r>
          </a:p>
        </p:txBody>
      </p:sp>
    </p:spTree>
    <p:extLst>
      <p:ext uri="{BB962C8B-B14F-4D97-AF65-F5344CB8AC3E}">
        <p14:creationId xmlns:p14="http://schemas.microsoft.com/office/powerpoint/2010/main" val="3616878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619D-36E6-4202-B5C1-E502A94B94F3}"/>
              </a:ext>
            </a:extLst>
          </p:cNvPr>
          <p:cNvSpPr>
            <a:spLocks noGrp="1"/>
          </p:cNvSpPr>
          <p:nvPr>
            <p:ph type="title"/>
          </p:nvPr>
        </p:nvSpPr>
        <p:spPr/>
        <p:txBody>
          <a:bodyPr/>
          <a:lstStyle/>
          <a:p>
            <a:r>
              <a:rPr lang="en-US" dirty="0"/>
              <a:t>Timeline – Important Dates</a:t>
            </a:r>
          </a:p>
        </p:txBody>
      </p:sp>
      <p:sp>
        <p:nvSpPr>
          <p:cNvPr id="3" name="Content Placeholder 2">
            <a:extLst>
              <a:ext uri="{FF2B5EF4-FFF2-40B4-BE49-F238E27FC236}">
                <a16:creationId xmlns:a16="http://schemas.microsoft.com/office/drawing/2014/main" id="{65DA1C17-3606-4F93-9444-9787CDCB9475}"/>
              </a:ext>
            </a:extLst>
          </p:cNvPr>
          <p:cNvSpPr>
            <a:spLocks noGrp="1"/>
          </p:cNvSpPr>
          <p:nvPr>
            <p:ph idx="1"/>
          </p:nvPr>
        </p:nvSpPr>
        <p:spPr/>
        <p:txBody>
          <a:bodyPr>
            <a:normAutofit fontScale="70000" lnSpcReduction="20000"/>
          </a:bodyPr>
          <a:lstStyle/>
          <a:p>
            <a:r>
              <a:rPr lang="en-US" dirty="0">
                <a:solidFill>
                  <a:schemeClr val="accent6"/>
                </a:solidFill>
              </a:rPr>
              <a:t>Monday, February 14th – Application opens</a:t>
            </a:r>
          </a:p>
          <a:p>
            <a:r>
              <a:rPr lang="en-US" dirty="0">
                <a:solidFill>
                  <a:schemeClr val="accent6"/>
                </a:solidFill>
              </a:rPr>
              <a:t>Friday, March 18th, 11:59pm EST – Application closes</a:t>
            </a:r>
          </a:p>
          <a:p>
            <a:r>
              <a:rPr lang="en-US" dirty="0">
                <a:solidFill>
                  <a:schemeClr val="accent6"/>
                </a:solidFill>
              </a:rPr>
              <a:t>Week of March 28th – Teams are notified of their acceptance</a:t>
            </a:r>
          </a:p>
          <a:p>
            <a:r>
              <a:rPr lang="en-US" dirty="0">
                <a:solidFill>
                  <a:schemeClr val="accent6"/>
                </a:solidFill>
              </a:rPr>
              <a:t>Monday, April 4th – Teams confirm participation in the Showcase</a:t>
            </a:r>
          </a:p>
          <a:p>
            <a:r>
              <a:rPr lang="en-US" dirty="0">
                <a:solidFill>
                  <a:schemeClr val="accent6"/>
                </a:solidFill>
              </a:rPr>
              <a:t>Friday, April 29th, 11:59pm – Deadline for Showcase registration</a:t>
            </a:r>
          </a:p>
          <a:p>
            <a:r>
              <a:rPr lang="en-US" dirty="0">
                <a:solidFill>
                  <a:schemeClr val="accent6"/>
                </a:solidFill>
              </a:rPr>
              <a:t>Wednesday, May 31st - Deadline for video pitch submissions - round 1 </a:t>
            </a:r>
          </a:p>
          <a:p>
            <a:r>
              <a:rPr lang="en-US" dirty="0">
                <a:solidFill>
                  <a:schemeClr val="accent6"/>
                </a:solidFill>
              </a:rPr>
              <a:t>Monday, June 6th – Hotel and travel reservations open</a:t>
            </a:r>
          </a:p>
          <a:p>
            <a:r>
              <a:rPr lang="en-US" dirty="0">
                <a:solidFill>
                  <a:schemeClr val="accent6"/>
                </a:solidFill>
              </a:rPr>
              <a:t>Friday, July 30th – Deadline to submit videos of prototype demonstration</a:t>
            </a:r>
          </a:p>
          <a:p>
            <a:r>
              <a:rPr lang="en-US" dirty="0">
                <a:solidFill>
                  <a:schemeClr val="accent6"/>
                </a:solidFill>
              </a:rPr>
              <a:t>Friday, August 5th - Deadline to reserve hotel and travel</a:t>
            </a:r>
          </a:p>
          <a:p>
            <a:r>
              <a:rPr lang="en-US" dirty="0">
                <a:solidFill>
                  <a:schemeClr val="accent6"/>
                </a:solidFill>
              </a:rPr>
              <a:t>Monday, August 22nd - Deadline for final video pitch submissions</a:t>
            </a:r>
          </a:p>
          <a:p>
            <a:r>
              <a:rPr lang="en-US" dirty="0">
                <a:solidFill>
                  <a:schemeClr val="accent6"/>
                </a:solidFill>
              </a:rPr>
              <a:t>Thursday, September 22nd – Saturday, September 24th – AAAS HBCU Making &amp; Innovation Showcase</a:t>
            </a:r>
          </a:p>
        </p:txBody>
      </p:sp>
    </p:spTree>
    <p:extLst>
      <p:ext uri="{BB962C8B-B14F-4D97-AF65-F5344CB8AC3E}">
        <p14:creationId xmlns:p14="http://schemas.microsoft.com/office/powerpoint/2010/main" val="2060182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8621-0FC8-41FF-AE71-276EBC153C8A}"/>
              </a:ext>
            </a:extLst>
          </p:cNvPr>
          <p:cNvSpPr>
            <a:spLocks noGrp="1"/>
          </p:cNvSpPr>
          <p:nvPr>
            <p:ph type="title"/>
          </p:nvPr>
        </p:nvSpPr>
        <p:spPr/>
        <p:txBody>
          <a:bodyPr/>
          <a:lstStyle/>
          <a:p>
            <a:r>
              <a:rPr lang="en-US" dirty="0"/>
              <a:t>Timeline – Application Period</a:t>
            </a:r>
          </a:p>
        </p:txBody>
      </p:sp>
      <p:sp>
        <p:nvSpPr>
          <p:cNvPr id="3" name="Content Placeholder 2">
            <a:extLst>
              <a:ext uri="{FF2B5EF4-FFF2-40B4-BE49-F238E27FC236}">
                <a16:creationId xmlns:a16="http://schemas.microsoft.com/office/drawing/2014/main" id="{2110733E-2CFF-428A-ACA9-7E74716CF2EA}"/>
              </a:ext>
            </a:extLst>
          </p:cNvPr>
          <p:cNvSpPr>
            <a:spLocks noGrp="1"/>
          </p:cNvSpPr>
          <p:nvPr>
            <p:ph idx="1"/>
          </p:nvPr>
        </p:nvSpPr>
        <p:spPr/>
        <p:txBody>
          <a:bodyPr>
            <a:normAutofit fontScale="85000" lnSpcReduction="10000"/>
          </a:bodyPr>
          <a:lstStyle/>
          <a:p>
            <a:r>
              <a:rPr lang="en-US" dirty="0">
                <a:solidFill>
                  <a:schemeClr val="accent6"/>
                </a:solidFill>
              </a:rPr>
              <a:t>Beginning, Monday, February 14th, interested teams may begin the AAAS HBCU Making &amp; Innovation Showcase application process. Teams will select one (1) team member to apply on behalf of the team. </a:t>
            </a:r>
          </a:p>
          <a:p>
            <a:pPr marL="0" indent="0">
              <a:buNone/>
            </a:pPr>
            <a:endParaRPr lang="en-US" dirty="0">
              <a:solidFill>
                <a:schemeClr val="accent6"/>
              </a:solidFill>
            </a:endParaRPr>
          </a:p>
          <a:p>
            <a:r>
              <a:rPr lang="en-US" dirty="0">
                <a:solidFill>
                  <a:schemeClr val="accent6"/>
                </a:solidFill>
              </a:rPr>
              <a:t>The application must be completed by 11:59pm ET on Friday, March 18th. No applications will be accepted after the deadline.</a:t>
            </a:r>
          </a:p>
          <a:p>
            <a:endParaRPr lang="en-US" dirty="0">
              <a:solidFill>
                <a:schemeClr val="accent6"/>
              </a:solidFill>
            </a:endParaRPr>
          </a:p>
          <a:p>
            <a:r>
              <a:rPr lang="en-US" dirty="0">
                <a:solidFill>
                  <a:schemeClr val="accent6"/>
                </a:solidFill>
              </a:rPr>
              <a:t>Teams that are accepted to participate in the Showcase will be required to confirm their participation in the Showcase by Monday, April 4th, 2022.</a:t>
            </a:r>
          </a:p>
        </p:txBody>
      </p:sp>
    </p:spTree>
    <p:extLst>
      <p:ext uri="{BB962C8B-B14F-4D97-AF65-F5344CB8AC3E}">
        <p14:creationId xmlns:p14="http://schemas.microsoft.com/office/powerpoint/2010/main" val="386379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761B-B3FB-48F5-8355-6A603A21855F}"/>
              </a:ext>
            </a:extLst>
          </p:cNvPr>
          <p:cNvSpPr>
            <a:spLocks noGrp="1"/>
          </p:cNvSpPr>
          <p:nvPr>
            <p:ph type="title"/>
          </p:nvPr>
        </p:nvSpPr>
        <p:spPr/>
        <p:txBody>
          <a:bodyPr/>
          <a:lstStyle/>
          <a:p>
            <a:r>
              <a:rPr lang="en-US" dirty="0"/>
              <a:t>Timeline – Registration Period</a:t>
            </a:r>
          </a:p>
        </p:txBody>
      </p:sp>
      <p:sp>
        <p:nvSpPr>
          <p:cNvPr id="3" name="Content Placeholder 2">
            <a:extLst>
              <a:ext uri="{FF2B5EF4-FFF2-40B4-BE49-F238E27FC236}">
                <a16:creationId xmlns:a16="http://schemas.microsoft.com/office/drawing/2014/main" id="{D034AAD2-67C3-4F21-BEE8-AE2C04BB8119}"/>
              </a:ext>
            </a:extLst>
          </p:cNvPr>
          <p:cNvSpPr>
            <a:spLocks noGrp="1"/>
          </p:cNvSpPr>
          <p:nvPr>
            <p:ph idx="1"/>
          </p:nvPr>
        </p:nvSpPr>
        <p:spPr/>
        <p:txBody>
          <a:bodyPr>
            <a:normAutofit/>
          </a:bodyPr>
          <a:lstStyle/>
          <a:p>
            <a:r>
              <a:rPr lang="en-US" dirty="0">
                <a:solidFill>
                  <a:schemeClr val="accent6"/>
                </a:solidFill>
              </a:rPr>
              <a:t>Beginning, Monday, April 4th, accepted team and faculty members will register for the conference. </a:t>
            </a:r>
          </a:p>
          <a:p>
            <a:r>
              <a:rPr lang="en-US" dirty="0">
                <a:solidFill>
                  <a:schemeClr val="accent6"/>
                </a:solidFill>
              </a:rPr>
              <a:t>Once registered, team members will receive instructions on how to book travel to Washington, DC, and how to reserve a hotel room. </a:t>
            </a:r>
          </a:p>
        </p:txBody>
      </p:sp>
    </p:spTree>
    <p:extLst>
      <p:ext uri="{BB962C8B-B14F-4D97-AF65-F5344CB8AC3E}">
        <p14:creationId xmlns:p14="http://schemas.microsoft.com/office/powerpoint/2010/main" val="948115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761B-B3FB-48F5-8355-6A603A21855F}"/>
              </a:ext>
            </a:extLst>
          </p:cNvPr>
          <p:cNvSpPr>
            <a:spLocks noGrp="1"/>
          </p:cNvSpPr>
          <p:nvPr>
            <p:ph type="title"/>
          </p:nvPr>
        </p:nvSpPr>
        <p:spPr/>
        <p:txBody>
          <a:bodyPr/>
          <a:lstStyle/>
          <a:p>
            <a:r>
              <a:rPr lang="en-US" dirty="0"/>
              <a:t>Timeline – Registration Period</a:t>
            </a:r>
          </a:p>
        </p:txBody>
      </p:sp>
      <p:sp>
        <p:nvSpPr>
          <p:cNvPr id="3" name="Content Placeholder 2">
            <a:extLst>
              <a:ext uri="{FF2B5EF4-FFF2-40B4-BE49-F238E27FC236}">
                <a16:creationId xmlns:a16="http://schemas.microsoft.com/office/drawing/2014/main" id="{D034AAD2-67C3-4F21-BEE8-AE2C04BB8119}"/>
              </a:ext>
            </a:extLst>
          </p:cNvPr>
          <p:cNvSpPr>
            <a:spLocks noGrp="1"/>
          </p:cNvSpPr>
          <p:nvPr>
            <p:ph idx="1"/>
          </p:nvPr>
        </p:nvSpPr>
        <p:spPr/>
        <p:txBody>
          <a:bodyPr>
            <a:normAutofit/>
          </a:bodyPr>
          <a:lstStyle/>
          <a:p>
            <a:r>
              <a:rPr lang="en-US" dirty="0">
                <a:solidFill>
                  <a:schemeClr val="accent6"/>
                </a:solidFill>
              </a:rPr>
              <a:t>All team members and faculty advisors will be required to be fully vaccinated (or have an accepted medical or religious exemption).  Participants will be required to complete a waiver and provide proof of vaccination.</a:t>
            </a:r>
          </a:p>
          <a:p>
            <a:r>
              <a:rPr lang="en-US" dirty="0">
                <a:solidFill>
                  <a:schemeClr val="accent6"/>
                </a:solidFill>
              </a:rPr>
              <a:t>Travel and hotels confirmations will be submitted by August 8, 2022.  Confirmations for hotels will be sent approximately three (3) weeks before the Showcase. </a:t>
            </a:r>
          </a:p>
        </p:txBody>
      </p:sp>
    </p:spTree>
    <p:extLst>
      <p:ext uri="{BB962C8B-B14F-4D97-AF65-F5344CB8AC3E}">
        <p14:creationId xmlns:p14="http://schemas.microsoft.com/office/powerpoint/2010/main" val="4128643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A12C-F59A-4E16-B6F5-D03D3474E01F}"/>
              </a:ext>
            </a:extLst>
          </p:cNvPr>
          <p:cNvSpPr>
            <a:spLocks noGrp="1"/>
          </p:cNvSpPr>
          <p:nvPr>
            <p:ph type="title"/>
          </p:nvPr>
        </p:nvSpPr>
        <p:spPr/>
        <p:txBody>
          <a:bodyPr/>
          <a:lstStyle/>
          <a:p>
            <a:r>
              <a:rPr lang="en-US" dirty="0"/>
              <a:t>Timeline – Implementation Period</a:t>
            </a:r>
          </a:p>
        </p:txBody>
      </p:sp>
      <p:sp>
        <p:nvSpPr>
          <p:cNvPr id="3" name="Content Placeholder 2">
            <a:extLst>
              <a:ext uri="{FF2B5EF4-FFF2-40B4-BE49-F238E27FC236}">
                <a16:creationId xmlns:a16="http://schemas.microsoft.com/office/drawing/2014/main" id="{8DB39F8E-644C-4F26-AB0E-CC0DE9E44FC9}"/>
              </a:ext>
            </a:extLst>
          </p:cNvPr>
          <p:cNvSpPr>
            <a:spLocks noGrp="1"/>
          </p:cNvSpPr>
          <p:nvPr>
            <p:ph idx="1"/>
          </p:nvPr>
        </p:nvSpPr>
        <p:spPr/>
        <p:txBody>
          <a:bodyPr>
            <a:normAutofit lnSpcReduction="10000"/>
          </a:bodyPr>
          <a:lstStyle/>
          <a:p>
            <a:r>
              <a:rPr lang="en-US" dirty="0">
                <a:solidFill>
                  <a:schemeClr val="accent6"/>
                </a:solidFill>
              </a:rPr>
              <a:t>Teams will be required to attend a monthly e-mentoring lunch and learn </a:t>
            </a:r>
          </a:p>
          <a:p>
            <a:r>
              <a:rPr lang="en-US" dirty="0">
                <a:solidFill>
                  <a:schemeClr val="accent6"/>
                </a:solidFill>
              </a:rPr>
              <a:t>Teams will also be required to attend the bi-monthly AAAS HBCU Making and Innovation webinar series to get tips on working on their projects and pitches.</a:t>
            </a:r>
          </a:p>
          <a:p>
            <a:r>
              <a:rPr lang="en-US" dirty="0">
                <a:solidFill>
                  <a:schemeClr val="accent6"/>
                </a:solidFill>
              </a:rPr>
              <a:t>On May 31st, teams will submit a 2-minute pitch video. A mentor will review the videos, provide feedback and the teams will be allowed to submit an updated video of their pitch by August 22nd.</a:t>
            </a:r>
          </a:p>
        </p:txBody>
      </p:sp>
    </p:spTree>
    <p:extLst>
      <p:ext uri="{BB962C8B-B14F-4D97-AF65-F5344CB8AC3E}">
        <p14:creationId xmlns:p14="http://schemas.microsoft.com/office/powerpoint/2010/main" val="4042009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F4F6-9D69-4963-8522-DB4E86EA8CC5}"/>
              </a:ext>
            </a:extLst>
          </p:cNvPr>
          <p:cNvSpPr>
            <a:spLocks noGrp="1"/>
          </p:cNvSpPr>
          <p:nvPr>
            <p:ph type="title"/>
          </p:nvPr>
        </p:nvSpPr>
        <p:spPr/>
        <p:txBody>
          <a:bodyPr/>
          <a:lstStyle/>
          <a:p>
            <a:r>
              <a:rPr lang="en-US" dirty="0"/>
              <a:t>Timeline - Showcase</a:t>
            </a:r>
          </a:p>
        </p:txBody>
      </p:sp>
      <p:sp>
        <p:nvSpPr>
          <p:cNvPr id="3" name="Content Placeholder 2">
            <a:extLst>
              <a:ext uri="{FF2B5EF4-FFF2-40B4-BE49-F238E27FC236}">
                <a16:creationId xmlns:a16="http://schemas.microsoft.com/office/drawing/2014/main" id="{FB931540-602C-47D9-A717-3C43F4310856}"/>
              </a:ext>
            </a:extLst>
          </p:cNvPr>
          <p:cNvSpPr>
            <a:spLocks noGrp="1"/>
          </p:cNvSpPr>
          <p:nvPr>
            <p:ph idx="1"/>
          </p:nvPr>
        </p:nvSpPr>
        <p:spPr/>
        <p:txBody>
          <a:bodyPr>
            <a:normAutofit/>
          </a:bodyPr>
          <a:lstStyle/>
          <a:p>
            <a:r>
              <a:rPr lang="en-US" dirty="0">
                <a:solidFill>
                  <a:schemeClr val="accent6"/>
                </a:solidFill>
              </a:rPr>
              <a:t>Thursday, September 22</a:t>
            </a:r>
            <a:r>
              <a:rPr lang="en-US" baseline="30000" dirty="0">
                <a:solidFill>
                  <a:schemeClr val="accent6"/>
                </a:solidFill>
              </a:rPr>
              <a:t>nd</a:t>
            </a:r>
            <a:r>
              <a:rPr lang="en-US" dirty="0">
                <a:solidFill>
                  <a:schemeClr val="accent6"/>
                </a:solidFill>
              </a:rPr>
              <a:t> - orientation and opening plenary. </a:t>
            </a:r>
          </a:p>
          <a:p>
            <a:r>
              <a:rPr lang="en-US" dirty="0">
                <a:solidFill>
                  <a:schemeClr val="accent6"/>
                </a:solidFill>
              </a:rPr>
              <a:t>Friday, September 23</a:t>
            </a:r>
            <a:r>
              <a:rPr lang="en-US" baseline="30000" dirty="0">
                <a:solidFill>
                  <a:schemeClr val="accent6"/>
                </a:solidFill>
              </a:rPr>
              <a:t>rd</a:t>
            </a:r>
            <a:r>
              <a:rPr lang="en-US" dirty="0">
                <a:solidFill>
                  <a:schemeClr val="accent6"/>
                </a:solidFill>
              </a:rPr>
              <a:t> – student and faculty workshops and faculty evaluation groups. Faculty will also participate in evaluation groups. </a:t>
            </a:r>
          </a:p>
          <a:p>
            <a:r>
              <a:rPr lang="en-US" dirty="0">
                <a:solidFill>
                  <a:schemeClr val="accent6"/>
                </a:solidFill>
              </a:rPr>
              <a:t>Saturday, September 24</a:t>
            </a:r>
            <a:r>
              <a:rPr lang="en-US" baseline="30000" dirty="0">
                <a:solidFill>
                  <a:schemeClr val="accent6"/>
                </a:solidFill>
              </a:rPr>
              <a:t>th</a:t>
            </a:r>
            <a:r>
              <a:rPr lang="en-US" dirty="0">
                <a:solidFill>
                  <a:schemeClr val="accent6"/>
                </a:solidFill>
              </a:rPr>
              <a:t> – Showcase pitch competition. Students will participate in evaluation focus groups. The event will conclude with the awards luncheon</a:t>
            </a:r>
          </a:p>
        </p:txBody>
      </p:sp>
    </p:spTree>
    <p:extLst>
      <p:ext uri="{BB962C8B-B14F-4D97-AF65-F5344CB8AC3E}">
        <p14:creationId xmlns:p14="http://schemas.microsoft.com/office/powerpoint/2010/main" val="2469545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658F-F27E-4C59-8913-7D844990E888}"/>
              </a:ext>
            </a:extLst>
          </p:cNvPr>
          <p:cNvSpPr>
            <a:spLocks noGrp="1"/>
          </p:cNvSpPr>
          <p:nvPr>
            <p:ph type="title"/>
          </p:nvPr>
        </p:nvSpPr>
        <p:spPr>
          <a:xfrm>
            <a:off x="457200" y="1804393"/>
            <a:ext cx="8229600" cy="857250"/>
          </a:xfrm>
        </p:spPr>
        <p:txBody>
          <a:bodyPr/>
          <a:lstStyle/>
          <a:p>
            <a:pPr algn="ctr"/>
            <a:r>
              <a:rPr lang="en-US" dirty="0">
                <a:cs typeface="Calibri"/>
              </a:rPr>
              <a:t>Frequently Asked Questions</a:t>
            </a:r>
            <a:br>
              <a:rPr lang="en-US" dirty="0">
                <a:cs typeface="Calibri"/>
              </a:rPr>
            </a:br>
            <a:r>
              <a:rPr lang="en-US" dirty="0">
                <a:cs typeface="Calibri"/>
              </a:rPr>
              <a:t>FAQs</a:t>
            </a:r>
          </a:p>
        </p:txBody>
      </p:sp>
    </p:spTree>
    <p:extLst>
      <p:ext uri="{BB962C8B-B14F-4D97-AF65-F5344CB8AC3E}">
        <p14:creationId xmlns:p14="http://schemas.microsoft.com/office/powerpoint/2010/main" val="966072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0586-3F86-48AE-A739-5C3715C3D55B}"/>
              </a:ext>
            </a:extLst>
          </p:cNvPr>
          <p:cNvSpPr>
            <a:spLocks noGrp="1"/>
          </p:cNvSpPr>
          <p:nvPr>
            <p:ph type="title"/>
          </p:nvPr>
        </p:nvSpPr>
        <p:spPr/>
        <p:txBody>
          <a:bodyPr/>
          <a:lstStyle/>
          <a:p>
            <a:r>
              <a:rPr lang="en-US" dirty="0"/>
              <a:t>FAQs</a:t>
            </a:r>
          </a:p>
        </p:txBody>
      </p:sp>
      <p:sp>
        <p:nvSpPr>
          <p:cNvPr id="3" name="Content Placeholder 2">
            <a:extLst>
              <a:ext uri="{FF2B5EF4-FFF2-40B4-BE49-F238E27FC236}">
                <a16:creationId xmlns:a16="http://schemas.microsoft.com/office/drawing/2014/main" id="{1F1A2321-F2F1-48E8-89E4-3BE8E87CED47}"/>
              </a:ext>
            </a:extLst>
          </p:cNvPr>
          <p:cNvSpPr>
            <a:spLocks noGrp="1"/>
          </p:cNvSpPr>
          <p:nvPr>
            <p:ph idx="1"/>
          </p:nvPr>
        </p:nvSpPr>
        <p:spPr/>
        <p:txBody>
          <a:bodyPr>
            <a:normAutofit fontScale="70000" lnSpcReduction="20000"/>
          </a:bodyPr>
          <a:lstStyle/>
          <a:p>
            <a:pPr marL="0" indent="0" algn="l">
              <a:buNone/>
            </a:pPr>
            <a:r>
              <a:rPr lang="en-US" b="0" i="0" u="sng" dirty="0">
                <a:solidFill>
                  <a:schemeClr val="accent6"/>
                </a:solidFill>
                <a:effectLst/>
              </a:rPr>
              <a:t>Eligibility</a:t>
            </a:r>
            <a:endParaRPr lang="en-US" b="0" i="0" dirty="0">
              <a:solidFill>
                <a:schemeClr val="accent6"/>
              </a:solidFill>
              <a:effectLst/>
            </a:endParaRPr>
          </a:p>
          <a:p>
            <a:pPr algn="l"/>
            <a:r>
              <a:rPr lang="en-US" b="0" i="0" dirty="0">
                <a:solidFill>
                  <a:schemeClr val="accent6"/>
                </a:solidFill>
                <a:effectLst/>
              </a:rPr>
              <a:t>Q: What institutions are eligible to apply for the HBCU Making and Innovation Showcase?</a:t>
            </a:r>
          </a:p>
          <a:p>
            <a:pPr algn="l"/>
            <a:r>
              <a:rPr lang="en-US" b="0" i="0" dirty="0">
                <a:solidFill>
                  <a:schemeClr val="accent6"/>
                </a:solidFill>
                <a:effectLst/>
              </a:rPr>
              <a:t>A: Student teams that are eligible to apply for the Showcase would be from one of the 101 accredited institutions listed by the </a:t>
            </a:r>
            <a:r>
              <a:rPr lang="en-US" b="0" i="0" dirty="0">
                <a:solidFill>
                  <a:schemeClr val="accent6"/>
                </a:solidFill>
                <a:effectLst/>
                <a:hlinkClick r:id="rId2">
                  <a:extLst>
                    <a:ext uri="{A12FA001-AC4F-418D-AE19-62706E023703}">
                      <ahyp:hlinkClr xmlns:ahyp="http://schemas.microsoft.com/office/drawing/2018/hyperlinkcolor" val="tx"/>
                    </a:ext>
                  </a:extLst>
                </a:hlinkClick>
              </a:rPr>
              <a:t>National Center for Education Statistics</a:t>
            </a:r>
            <a:r>
              <a:rPr lang="en-US" b="0" i="0" dirty="0">
                <a:solidFill>
                  <a:schemeClr val="accent6"/>
                </a:solidFill>
                <a:effectLst/>
              </a:rPr>
              <a:t>.</a:t>
            </a:r>
          </a:p>
          <a:p>
            <a:pPr algn="l"/>
            <a:r>
              <a:rPr lang="en-US" b="0" i="0" dirty="0">
                <a:solidFill>
                  <a:schemeClr val="accent6"/>
                </a:solidFill>
                <a:effectLst/>
              </a:rPr>
              <a:t>~</a:t>
            </a:r>
          </a:p>
          <a:p>
            <a:pPr algn="l"/>
            <a:r>
              <a:rPr lang="en-US" b="0" i="0" dirty="0">
                <a:solidFill>
                  <a:schemeClr val="accent6"/>
                </a:solidFill>
                <a:effectLst/>
              </a:rPr>
              <a:t>Q: How many students can be on a team?</a:t>
            </a:r>
          </a:p>
          <a:p>
            <a:pPr algn="l"/>
            <a:r>
              <a:rPr lang="en-US" b="0" i="0" dirty="0">
                <a:solidFill>
                  <a:schemeClr val="accent6"/>
                </a:solidFill>
                <a:effectLst/>
              </a:rPr>
              <a:t>A: There can be a minimum of three (3) students and a maximum of (5) students.</a:t>
            </a:r>
          </a:p>
          <a:p>
            <a:pPr algn="l"/>
            <a:r>
              <a:rPr lang="en-US" b="0" i="0" dirty="0">
                <a:solidFill>
                  <a:schemeClr val="accent6"/>
                </a:solidFill>
                <a:effectLst/>
              </a:rPr>
              <a:t>~</a:t>
            </a:r>
          </a:p>
          <a:p>
            <a:pPr algn="l"/>
            <a:r>
              <a:rPr lang="en-US" b="0" i="0" dirty="0">
                <a:solidFill>
                  <a:schemeClr val="accent6"/>
                </a:solidFill>
                <a:effectLst/>
              </a:rPr>
              <a:t>Q: Must the student be classified as an undergraduate to participate on the student team?</a:t>
            </a:r>
          </a:p>
          <a:p>
            <a:pPr algn="l"/>
            <a:r>
              <a:rPr lang="en-US" b="0" i="0" dirty="0">
                <a:solidFill>
                  <a:schemeClr val="accent6"/>
                </a:solidFill>
                <a:effectLst/>
              </a:rPr>
              <a:t>A: No, students can be both undergraduate and graduate.</a:t>
            </a:r>
          </a:p>
          <a:p>
            <a:pPr marL="0" indent="0" algn="l">
              <a:buNone/>
            </a:pPr>
            <a:endParaRPr lang="en-US" b="0" i="0" dirty="0">
              <a:solidFill>
                <a:srgbClr val="234D80"/>
              </a:solidFill>
              <a:effectLst/>
            </a:endParaRPr>
          </a:p>
        </p:txBody>
      </p:sp>
    </p:spTree>
    <p:extLst>
      <p:ext uri="{BB962C8B-B14F-4D97-AF65-F5344CB8AC3E}">
        <p14:creationId xmlns:p14="http://schemas.microsoft.com/office/powerpoint/2010/main" val="2814716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1" y="205979"/>
            <a:ext cx="8987590" cy="857250"/>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b="1" dirty="0"/>
              <a:t>Enhancing HBCU Making and Innovation Capacity via an Inclusive Community of Practice</a:t>
            </a:r>
            <a:br>
              <a:rPr lang="en-US" sz="2400" b="1" dirty="0"/>
            </a:br>
            <a:endParaRPr lang="en-US" sz="2400" dirty="0">
              <a:solidFill>
                <a:srgbClr val="074287"/>
              </a:solidFill>
            </a:endParaRPr>
          </a:p>
        </p:txBody>
      </p:sp>
      <p:sp>
        <p:nvSpPr>
          <p:cNvPr id="12" name="Content Placeholder 2">
            <a:extLst>
              <a:ext uri="{FF2B5EF4-FFF2-40B4-BE49-F238E27FC236}">
                <a16:creationId xmlns:a16="http://schemas.microsoft.com/office/drawing/2014/main" id="{A23480A9-C838-47F9-8720-0DC428E693E6}"/>
              </a:ext>
            </a:extLst>
          </p:cNvPr>
          <p:cNvSpPr>
            <a:spLocks noGrp="1"/>
          </p:cNvSpPr>
          <p:nvPr>
            <p:ph idx="1"/>
          </p:nvPr>
        </p:nvSpPr>
        <p:spPr>
          <a:xfrm>
            <a:off x="281324" y="1002181"/>
            <a:ext cx="4932948" cy="3883016"/>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b="1" dirty="0">
                <a:solidFill>
                  <a:schemeClr val="accent6"/>
                </a:solidFill>
              </a:rPr>
              <a:t>Support HBCU students and faculty in making, innovation, entrepreneurship and invention efforts</a:t>
            </a:r>
          </a:p>
          <a:p>
            <a:pPr lvl="1"/>
            <a:r>
              <a:rPr lang="en-US" sz="1800" b="1" dirty="0">
                <a:solidFill>
                  <a:schemeClr val="accent6"/>
                </a:solidFill>
              </a:rPr>
              <a:t>AAAS HBCU Making &amp; Innovation Showcase</a:t>
            </a:r>
          </a:p>
          <a:p>
            <a:pPr lvl="1"/>
            <a:r>
              <a:rPr lang="en-US" sz="1800" b="1" dirty="0">
                <a:solidFill>
                  <a:schemeClr val="accent6"/>
                </a:solidFill>
              </a:rPr>
              <a:t>Year-Long Virtual Monthly Engagements</a:t>
            </a:r>
          </a:p>
          <a:p>
            <a:pPr lvl="1"/>
            <a:r>
              <a:rPr lang="en-US" sz="1800" b="1" dirty="0">
                <a:solidFill>
                  <a:schemeClr val="accent6"/>
                </a:solidFill>
              </a:rPr>
              <a:t>E-Mentoring &amp; Coaching</a:t>
            </a:r>
          </a:p>
          <a:p>
            <a:pPr lvl="1"/>
            <a:r>
              <a:rPr lang="en-US" sz="1800" b="1" dirty="0">
                <a:solidFill>
                  <a:schemeClr val="accent6"/>
                </a:solidFill>
              </a:rPr>
              <a:t>HBCU Making &amp; Innovation Resources Toolkit</a:t>
            </a:r>
          </a:p>
          <a:p>
            <a:pPr marL="457189" lvl="1" indent="0">
              <a:buNone/>
            </a:pPr>
            <a:endParaRPr lang="en-US" sz="1800" b="1" dirty="0">
              <a:solidFill>
                <a:schemeClr val="accent6"/>
              </a:solidFill>
            </a:endParaRPr>
          </a:p>
          <a:p>
            <a:r>
              <a:rPr lang="en-US" sz="1800" b="1" dirty="0">
                <a:solidFill>
                  <a:schemeClr val="accent6"/>
                </a:solidFill>
              </a:rPr>
              <a:t>HBCU-UP - </a:t>
            </a:r>
            <a:r>
              <a:rPr lang="en-US" sz="1800" u="sng" dirty="0">
                <a:solidFill>
                  <a:schemeClr val="accent6"/>
                </a:solidFill>
                <a:hlinkClick r:id="rId2">
                  <a:extLst>
                    <a:ext uri="{A12FA001-AC4F-418D-AE19-62706E023703}">
                      <ahyp:hlinkClr xmlns:ahyp="http://schemas.microsoft.com/office/drawing/2018/hyperlinkcolor" val="tx"/>
                    </a:ext>
                  </a:extLst>
                </a:hlinkClick>
              </a:rPr>
              <a:t>Program Info</a:t>
            </a:r>
            <a:r>
              <a:rPr lang="en-US" sz="1800" u="sng" dirty="0">
                <a:solidFill>
                  <a:schemeClr val="accent6"/>
                </a:solidFill>
              </a:rPr>
              <a:t>  </a:t>
            </a:r>
            <a:r>
              <a:rPr lang="en-US" sz="1800" b="1" dirty="0">
                <a:solidFill>
                  <a:schemeClr val="accent6"/>
                </a:solidFill>
              </a:rPr>
              <a:t>NSF Grant No.</a:t>
            </a:r>
            <a:r>
              <a:rPr lang="en-US" sz="1800" dirty="0">
                <a:solidFill>
                  <a:schemeClr val="accent6"/>
                </a:solidFill>
              </a:rPr>
              <a:t> </a:t>
            </a:r>
            <a:r>
              <a:rPr lang="en-US" sz="1800" b="1" dirty="0">
                <a:solidFill>
                  <a:schemeClr val="accent6"/>
                </a:solidFill>
              </a:rPr>
              <a:t>2037362 </a:t>
            </a:r>
          </a:p>
          <a:p>
            <a:pPr lvl="1"/>
            <a:endParaRPr lang="en-US" sz="1800" dirty="0"/>
          </a:p>
          <a:p>
            <a:pPr marL="342900" lvl="1" indent="0">
              <a:buNone/>
            </a:pPr>
            <a:endParaRPr lang="en-US" sz="1800" dirty="0"/>
          </a:p>
          <a:p>
            <a:pPr marL="342900" lvl="1" indent="0">
              <a:buNone/>
            </a:pPr>
            <a:endParaRPr lang="en-US" sz="1800" dirty="0"/>
          </a:p>
          <a:p>
            <a:pPr lvl="1"/>
            <a:endParaRPr lang="en-US" sz="1800" dirty="0"/>
          </a:p>
          <a:p>
            <a:pPr lvl="1"/>
            <a:endParaRPr lang="en-US" sz="1800" dirty="0"/>
          </a:p>
          <a:p>
            <a:pPr lvl="1"/>
            <a:endParaRPr lang="en-US" sz="1800" dirty="0"/>
          </a:p>
          <a:p>
            <a:pPr marL="342900" lvl="1" indent="0">
              <a:buNone/>
            </a:pPr>
            <a:endParaRPr lang="en-US" sz="1800" dirty="0"/>
          </a:p>
          <a:p>
            <a:pPr lvl="1"/>
            <a:endParaRPr lang="en-US" sz="1800" dirty="0"/>
          </a:p>
          <a:p>
            <a:pPr marL="342900" lvl="1" indent="0">
              <a:buNone/>
            </a:pPr>
            <a:endParaRPr lang="en-US" sz="1800" dirty="0"/>
          </a:p>
          <a:p>
            <a:pPr lvl="1"/>
            <a:endParaRPr lang="en-US" sz="1800" dirty="0"/>
          </a:p>
          <a:p>
            <a:pPr lvl="1"/>
            <a:endParaRPr lang="en-US" sz="1800" dirty="0"/>
          </a:p>
          <a:p>
            <a:pPr marL="342900" lvl="1" indent="0">
              <a:buNone/>
            </a:pPr>
            <a:endParaRPr lang="en-US" sz="1800" dirty="0"/>
          </a:p>
          <a:p>
            <a:pPr lvl="1"/>
            <a:endParaRPr lang="en-US" sz="1800" dirty="0"/>
          </a:p>
          <a:p>
            <a:pPr marL="342900" lvl="1" indent="0">
              <a:buNone/>
            </a:pPr>
            <a:endParaRPr lang="en-US" sz="1800" dirty="0"/>
          </a:p>
          <a:p>
            <a:pPr marL="342900" lvl="1" indent="0">
              <a:buNone/>
            </a:pPr>
            <a:endParaRPr lang="en-US" sz="1800" dirty="0"/>
          </a:p>
          <a:p>
            <a:pPr marL="0" indent="0">
              <a:buNone/>
            </a:pPr>
            <a:endParaRPr lang="en-US" sz="1800" dirty="0"/>
          </a:p>
        </p:txBody>
      </p:sp>
      <p:pic>
        <p:nvPicPr>
          <p:cNvPr id="13" name="Picture 12" descr="A group of people standing in front of a cake&#10;&#10;Description automatically generated">
            <a:extLst>
              <a:ext uri="{FF2B5EF4-FFF2-40B4-BE49-F238E27FC236}">
                <a16:creationId xmlns:a16="http://schemas.microsoft.com/office/drawing/2014/main" id="{AD0A7F5D-6485-4A97-80F6-1772B4521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272" y="844068"/>
            <a:ext cx="3180564" cy="2120702"/>
          </a:xfrm>
          <a:prstGeom prst="rect">
            <a:avLst/>
          </a:prstGeom>
        </p:spPr>
      </p:pic>
      <p:pic>
        <p:nvPicPr>
          <p:cNvPr id="14" name="Picture 13" descr="A picture containing grass&#10;&#10;Description automatically generated">
            <a:extLst>
              <a:ext uri="{FF2B5EF4-FFF2-40B4-BE49-F238E27FC236}">
                <a16:creationId xmlns:a16="http://schemas.microsoft.com/office/drawing/2014/main" id="{496235B1-CC1C-454E-AEBC-E4A5FB84B8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7478" y="3067158"/>
            <a:ext cx="3481354" cy="1818040"/>
          </a:xfrm>
          <a:prstGeom prst="rect">
            <a:avLst/>
          </a:prstGeom>
        </p:spPr>
      </p:pic>
    </p:spTree>
    <p:extLst>
      <p:ext uri="{BB962C8B-B14F-4D97-AF65-F5344CB8AC3E}">
        <p14:creationId xmlns:p14="http://schemas.microsoft.com/office/powerpoint/2010/main" val="1797365918"/>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0586-3F86-48AE-A739-5C3715C3D55B}"/>
              </a:ext>
            </a:extLst>
          </p:cNvPr>
          <p:cNvSpPr>
            <a:spLocks noGrp="1"/>
          </p:cNvSpPr>
          <p:nvPr>
            <p:ph type="title"/>
          </p:nvPr>
        </p:nvSpPr>
        <p:spPr/>
        <p:txBody>
          <a:bodyPr/>
          <a:lstStyle/>
          <a:p>
            <a:r>
              <a:rPr lang="en-US" dirty="0"/>
              <a:t>FAQs</a:t>
            </a:r>
          </a:p>
        </p:txBody>
      </p:sp>
      <p:sp>
        <p:nvSpPr>
          <p:cNvPr id="3" name="Content Placeholder 2">
            <a:extLst>
              <a:ext uri="{FF2B5EF4-FFF2-40B4-BE49-F238E27FC236}">
                <a16:creationId xmlns:a16="http://schemas.microsoft.com/office/drawing/2014/main" id="{1F1A2321-F2F1-48E8-89E4-3BE8E87CED47}"/>
              </a:ext>
            </a:extLst>
          </p:cNvPr>
          <p:cNvSpPr>
            <a:spLocks noGrp="1"/>
          </p:cNvSpPr>
          <p:nvPr>
            <p:ph idx="1"/>
          </p:nvPr>
        </p:nvSpPr>
        <p:spPr/>
        <p:txBody>
          <a:bodyPr>
            <a:normAutofit/>
          </a:bodyPr>
          <a:lstStyle/>
          <a:p>
            <a:pPr marL="0" indent="0" algn="l">
              <a:buNone/>
            </a:pPr>
            <a:r>
              <a:rPr lang="en-US" sz="1700" b="0" i="0" u="sng" dirty="0">
                <a:solidFill>
                  <a:schemeClr val="accent6"/>
                </a:solidFill>
                <a:effectLst/>
              </a:rPr>
              <a:t>Eligibility</a:t>
            </a:r>
            <a:endParaRPr lang="en-US" sz="1700" b="0" i="0" dirty="0">
              <a:solidFill>
                <a:schemeClr val="accent6"/>
              </a:solidFill>
              <a:effectLst/>
            </a:endParaRPr>
          </a:p>
          <a:p>
            <a:pPr algn="l"/>
            <a:r>
              <a:rPr lang="en-US" sz="1700" b="0" i="0" dirty="0">
                <a:solidFill>
                  <a:schemeClr val="accent6"/>
                </a:solidFill>
                <a:effectLst/>
              </a:rPr>
              <a:t>Q: What is the maximum number of teams that are able to apply from each institution?</a:t>
            </a:r>
          </a:p>
          <a:p>
            <a:pPr algn="l"/>
            <a:r>
              <a:rPr lang="en-US" sz="1700" b="0" i="0" dirty="0">
                <a:solidFill>
                  <a:schemeClr val="accent6"/>
                </a:solidFill>
                <a:effectLst/>
              </a:rPr>
              <a:t>A: An institution can have as many teams as they wish apply for the Showcase. However, no more than two (2) teams from any given institution will be selected to participate.</a:t>
            </a:r>
          </a:p>
          <a:p>
            <a:pPr algn="l"/>
            <a:r>
              <a:rPr lang="en-US" sz="1700" b="0" i="0" dirty="0">
                <a:solidFill>
                  <a:schemeClr val="accent6"/>
                </a:solidFill>
                <a:effectLst/>
              </a:rPr>
              <a:t>~</a:t>
            </a:r>
          </a:p>
          <a:p>
            <a:pPr algn="l"/>
            <a:r>
              <a:rPr lang="en-US" sz="1700" b="0" i="0" dirty="0">
                <a:solidFill>
                  <a:schemeClr val="accent6"/>
                </a:solidFill>
                <a:effectLst/>
              </a:rPr>
              <a:t>Q: Will students that attend the Showcase be able to choose their roommate?</a:t>
            </a:r>
          </a:p>
          <a:p>
            <a:pPr algn="l"/>
            <a:r>
              <a:rPr lang="en-US" sz="1700" b="0" i="0" dirty="0">
                <a:solidFill>
                  <a:schemeClr val="accent6"/>
                </a:solidFill>
                <a:effectLst/>
              </a:rPr>
              <a:t>A: No, students will not have a choice in their roommate. Students will be paired with a roommate of the same gender. We will do our best to pair students with a roommate from the same team/institution.</a:t>
            </a:r>
          </a:p>
          <a:p>
            <a:endParaRPr lang="en-US" dirty="0"/>
          </a:p>
        </p:txBody>
      </p:sp>
    </p:spTree>
    <p:extLst>
      <p:ext uri="{BB962C8B-B14F-4D97-AF65-F5344CB8AC3E}">
        <p14:creationId xmlns:p14="http://schemas.microsoft.com/office/powerpoint/2010/main" val="1595519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F7C4-822B-4EEC-8C1B-7E5409024089}"/>
              </a:ext>
            </a:extLst>
          </p:cNvPr>
          <p:cNvSpPr>
            <a:spLocks noGrp="1"/>
          </p:cNvSpPr>
          <p:nvPr>
            <p:ph type="title"/>
          </p:nvPr>
        </p:nvSpPr>
        <p:spPr>
          <a:xfrm>
            <a:off x="457200" y="205979"/>
            <a:ext cx="8229600" cy="857250"/>
          </a:xfrm>
        </p:spPr>
        <p:txBody>
          <a:bodyPr anchor="ctr">
            <a:normAutofit/>
          </a:bodyPr>
          <a:lstStyle/>
          <a:p>
            <a:r>
              <a:rPr lang="en-US" dirty="0"/>
              <a:t>Audience Questions</a:t>
            </a:r>
          </a:p>
        </p:txBody>
      </p:sp>
      <p:pic>
        <p:nvPicPr>
          <p:cNvPr id="11" name="Content Placeholder 10" descr="Question Cat">
            <a:extLst>
              <a:ext uri="{FF2B5EF4-FFF2-40B4-BE49-F238E27FC236}">
                <a16:creationId xmlns:a16="http://schemas.microsoft.com/office/drawing/2014/main" id="{6B8AA447-5540-467B-AA27-EF95A9787732}"/>
              </a:ext>
            </a:extLst>
          </p:cNvPr>
          <p:cNvPicPr>
            <a:picLocks noGrp="1" noChangeAspect="1"/>
          </p:cNvPicPr>
          <p:nvPr>
            <p:ph idx="1"/>
          </p:nvPr>
        </p:nvPicPr>
        <p:blipFill>
          <a:blip r:embed="rId2"/>
          <a:stretch>
            <a:fillRect/>
          </a:stretch>
        </p:blipFill>
        <p:spPr>
          <a:xfrm>
            <a:off x="2874764" y="1200151"/>
            <a:ext cx="3394472" cy="3394472"/>
          </a:xfrm>
          <a:noFill/>
        </p:spPr>
      </p:pic>
    </p:spTree>
    <p:extLst>
      <p:ext uri="{BB962C8B-B14F-4D97-AF65-F5344CB8AC3E}">
        <p14:creationId xmlns:p14="http://schemas.microsoft.com/office/powerpoint/2010/main" val="1285832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4765-68F4-4CE9-B494-1E467F005CD5}"/>
              </a:ext>
            </a:extLst>
          </p:cNvPr>
          <p:cNvSpPr>
            <a:spLocks noGrp="1"/>
          </p:cNvSpPr>
          <p:nvPr>
            <p:ph type="title"/>
          </p:nvPr>
        </p:nvSpPr>
        <p:spPr>
          <a:xfrm>
            <a:off x="457200" y="121758"/>
            <a:ext cx="8229600" cy="515916"/>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a:t>THANK YOU!!</a:t>
            </a:r>
          </a:p>
        </p:txBody>
      </p:sp>
      <p:sp>
        <p:nvSpPr>
          <p:cNvPr id="6" name="Content Placeholder 2">
            <a:extLst>
              <a:ext uri="{FF2B5EF4-FFF2-40B4-BE49-F238E27FC236}">
                <a16:creationId xmlns:a16="http://schemas.microsoft.com/office/drawing/2014/main" id="{DEAFFF30-DFA9-4D96-A3BB-B6E1B0237A8B}"/>
              </a:ext>
            </a:extLst>
          </p:cNvPr>
          <p:cNvSpPr txBox="1">
            <a:spLocks/>
          </p:cNvSpPr>
          <p:nvPr/>
        </p:nvSpPr>
        <p:spPr>
          <a:xfrm>
            <a:off x="144379" y="668498"/>
            <a:ext cx="8855243" cy="4247147"/>
          </a:xfrm>
          <a:prstGeom prst="rect">
            <a:avLst/>
          </a:prstGeo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892" marR="0" lvl="0" indent="-342892" algn="l" defTabSz="457189" rtl="0" eaLnBrk="1" fontAlgn="auto" latinLnBrk="0" hangingPunct="1">
              <a:lnSpc>
                <a:spcPct val="100000"/>
              </a:lnSpc>
              <a:spcBef>
                <a:spcPct val="20000"/>
              </a:spcBef>
              <a:spcAft>
                <a:spcPts val="0"/>
              </a:spcAft>
              <a:buClrTx/>
              <a:buSzTx/>
              <a:buFont typeface="Wingdings" charset="2"/>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The slides and recording will be posted on the HBCU Making &amp; Innovation website </a:t>
            </a:r>
            <a:r>
              <a:rPr kumimoji="0" lang="en-US" sz="1800" b="1" i="0" u="none" strike="noStrike" kern="1200" cap="none" spc="0" normalizeH="0" baseline="0" noProof="0" dirty="0">
                <a:ln>
                  <a:noFill/>
                </a:ln>
                <a:solidFill>
                  <a:srgbClr val="000000"/>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https://iie.aaas.org/</a:t>
            </a:r>
            <a:r>
              <a:rPr kumimoji="0" lang="en-US" sz="1800" b="1" i="0" u="none" strike="noStrike" kern="1200" cap="none" spc="0" normalizeH="0" baseline="0" noProof="0" dirty="0">
                <a:ln>
                  <a:noFill/>
                </a:ln>
                <a:solidFill>
                  <a:srgbClr val="000000"/>
                </a:solidFill>
                <a:effectLst/>
                <a:uLnTx/>
                <a:uFillTx/>
                <a:latin typeface="Calibri"/>
                <a:ea typeface="+mn-ea"/>
                <a:cs typeface="+mn-cs"/>
              </a:rPr>
              <a:t> .</a:t>
            </a:r>
            <a:br>
              <a:rPr kumimoji="0" lang="en-US" sz="1800" b="1" i="0" u="none" strike="noStrike" kern="1200" cap="none" spc="0" normalizeH="0" baseline="0" noProof="0" dirty="0">
                <a:ln>
                  <a:noFill/>
                </a:ln>
                <a:solidFill>
                  <a:srgbClr val="000000"/>
                </a:solidFill>
                <a:effectLst/>
                <a:uLnTx/>
                <a:uFillTx/>
                <a:latin typeface="Calibri"/>
                <a:ea typeface="+mn-ea"/>
                <a:cs typeface="+mn-cs"/>
              </a:rPr>
            </a:b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a:p>
            <a:pPr marL="342892" marR="0" lvl="0" indent="-342892" algn="l" defTabSz="457189" rtl="0" eaLnBrk="1" fontAlgn="auto" latinLnBrk="0" hangingPunct="1">
              <a:lnSpc>
                <a:spcPct val="100000"/>
              </a:lnSpc>
              <a:spcBef>
                <a:spcPct val="20000"/>
              </a:spcBef>
              <a:spcAft>
                <a:spcPts val="0"/>
              </a:spcAft>
              <a:buClrTx/>
              <a:buSzTx/>
              <a:buFont typeface="Wingdings" charset="2"/>
              <a:buChar char="§"/>
              <a:tabLst/>
              <a:defRPr/>
            </a:pPr>
            <a:r>
              <a:rPr kumimoji="0" lang="en-US" sz="1800" b="1" i="0" u="none" strike="noStrike" kern="1200" cap="none" spc="0" normalizeH="0" baseline="0" noProof="0" dirty="0">
                <a:ln>
                  <a:noFill/>
                </a:ln>
                <a:solidFill>
                  <a:srgbClr val="000000"/>
                </a:solidFill>
                <a:effectLst/>
                <a:highlight>
                  <a:srgbClr val="FFFF00"/>
                </a:highlight>
                <a:uLnTx/>
                <a:uFillTx/>
                <a:latin typeface="Calibri"/>
                <a:ea typeface="+mn-ea"/>
                <a:cs typeface="+mn-cs"/>
              </a:rPr>
              <a:t>Please complete the post-webinar survey via email.</a:t>
            </a:r>
            <a:br>
              <a:rPr kumimoji="0" lang="en-US" sz="1800" b="1" i="0" u="none" strike="noStrike" kern="1200" cap="none" spc="0" normalizeH="0" baseline="0" noProof="0" dirty="0">
                <a:ln>
                  <a:noFill/>
                </a:ln>
                <a:solidFill>
                  <a:srgbClr val="000000"/>
                </a:solidFill>
                <a:effectLst/>
                <a:highlight>
                  <a:srgbClr val="FFFF00"/>
                </a:highlight>
                <a:uLnTx/>
                <a:uFillTx/>
                <a:latin typeface="Calibri"/>
                <a:ea typeface="+mn-ea"/>
                <a:cs typeface="+mn-cs"/>
              </a:rPr>
            </a:br>
            <a:endParaRPr kumimoji="0" lang="en-US" sz="1800" b="1" i="0" u="none" strike="noStrike" kern="1200" cap="none" spc="0" normalizeH="0" baseline="0" noProof="0" dirty="0">
              <a:ln>
                <a:noFill/>
              </a:ln>
              <a:solidFill>
                <a:srgbClr val="000000"/>
              </a:solidFill>
              <a:effectLst/>
              <a:highlight>
                <a:srgbClr val="FFFF00"/>
              </a:highlight>
              <a:uLnTx/>
              <a:uFillTx/>
              <a:latin typeface="Calibri"/>
              <a:ea typeface="+mn-ea"/>
              <a:cs typeface="+mn-cs"/>
            </a:endParaRPr>
          </a:p>
          <a:p>
            <a:pPr marL="342892" marR="0" lvl="0" indent="-342892" algn="l" defTabSz="457189" rtl="0" eaLnBrk="1" fontAlgn="auto" latinLnBrk="0" hangingPunct="1">
              <a:lnSpc>
                <a:spcPct val="100000"/>
              </a:lnSpc>
              <a:spcBef>
                <a:spcPct val="20000"/>
              </a:spcBef>
              <a:spcAft>
                <a:spcPts val="0"/>
              </a:spcAft>
              <a:buClrTx/>
              <a:buSzTx/>
              <a:buFont typeface="Wingdings" charset="2"/>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Our next AAAS HBCU Making &amp; Innovation Showcase webinar will be held in May.</a:t>
            </a:r>
            <a:br>
              <a:rPr kumimoji="0" lang="en-US" sz="1800" b="1" i="0" u="none" strike="noStrike" kern="1200" cap="none" spc="0" normalizeH="0" baseline="0" noProof="0" dirty="0">
                <a:ln>
                  <a:noFill/>
                </a:ln>
                <a:solidFill>
                  <a:srgbClr val="000000"/>
                </a:solidFill>
                <a:effectLst/>
                <a:uLnTx/>
                <a:uFillTx/>
                <a:latin typeface="Calibri"/>
                <a:ea typeface="+mn-ea"/>
                <a:cs typeface="+mn-cs"/>
              </a:rPr>
            </a:b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a:p>
            <a:pPr marL="342892" marR="0" lvl="0" indent="-342892" algn="l" defTabSz="457189" rtl="0" eaLnBrk="1" fontAlgn="auto" latinLnBrk="0" hangingPunct="1">
              <a:lnSpc>
                <a:spcPct val="100000"/>
              </a:lnSpc>
              <a:spcBef>
                <a:spcPct val="20000"/>
              </a:spcBef>
              <a:spcAft>
                <a:spcPts val="0"/>
              </a:spcAft>
              <a:buClrTx/>
              <a:buSzTx/>
              <a:buFont typeface="Wingdings" charset="2"/>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Follow us on Social Media:</a:t>
            </a:r>
            <a:endParaRPr kumimoji="0" lang="en-US" sz="1800" b="1" i="0" u="none" strike="noStrike" kern="1200" cap="none" spc="0" normalizeH="0" baseline="0" noProof="0" dirty="0">
              <a:ln>
                <a:noFill/>
              </a:ln>
              <a:solidFill>
                <a:srgbClr val="000000"/>
              </a:solidFill>
              <a:effectLst/>
              <a:highlight>
                <a:srgbClr val="FFFF00"/>
              </a:highlight>
              <a:uLnTx/>
              <a:uFillTx/>
              <a:latin typeface="Calibri"/>
              <a:ea typeface="+mn-ea"/>
              <a:cs typeface="+mn-cs"/>
            </a:endParaRPr>
          </a:p>
          <a:p>
            <a:pPr marL="742931" marR="0" lvl="1" indent="-285743" algn="l" defTabSz="457189" rtl="0" eaLnBrk="1" fontAlgn="auto" latinLnBrk="0" hangingPunct="1">
              <a:lnSpc>
                <a:spcPct val="100000"/>
              </a:lnSpc>
              <a:spcBef>
                <a:spcPct val="20000"/>
              </a:spcBef>
              <a:spcAft>
                <a:spcPts val="0"/>
              </a:spcAft>
              <a:buClrTx/>
              <a:buSzTx/>
              <a:buFont typeface="Wingdings" charset="2"/>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AAAS HBCU Making &amp; Innovation Twitter: @AAASMaker </a:t>
            </a:r>
            <a:r>
              <a:rPr kumimoji="0" lang="en-US" sz="1800" b="1" i="0" u="sng" strike="noStrike" kern="1200" cap="none" spc="0" normalizeH="0" baseline="0" noProof="0" dirty="0">
                <a:ln>
                  <a:noFill/>
                </a:ln>
                <a:solidFill>
                  <a:srgbClr val="000000"/>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https://twitter.com/aaasmaker</a:t>
            </a:r>
            <a:endParaRPr kumimoji="0" lang="en-US" sz="1800" b="1" i="0" u="sng" strike="noStrike" kern="1200" cap="none" spc="0" normalizeH="0" baseline="0" noProof="0" dirty="0">
              <a:ln>
                <a:noFill/>
              </a:ln>
              <a:solidFill>
                <a:srgbClr val="000000"/>
              </a:solidFill>
              <a:effectLst/>
              <a:uLnTx/>
              <a:uFillTx/>
              <a:latin typeface="Calibri"/>
              <a:ea typeface="+mn-ea"/>
              <a:cs typeface="+mn-cs"/>
            </a:endParaRPr>
          </a:p>
          <a:p>
            <a:pPr marL="457189" marR="0" lvl="1" indent="0" algn="l" defTabSz="457189" rtl="0" eaLnBrk="1" fontAlgn="auto" latinLnBrk="0" hangingPunct="1">
              <a:lnSpc>
                <a:spcPct val="100000"/>
              </a:lnSpc>
              <a:spcBef>
                <a:spcPct val="20000"/>
              </a:spcBef>
              <a:spcAft>
                <a:spcPts val="0"/>
              </a:spcAft>
              <a:buClrTx/>
              <a:buSzTx/>
              <a:buFont typeface="Wingdings" charset="2"/>
              <a:buNone/>
              <a:tabLst/>
              <a:defRPr/>
            </a:pP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a:p>
            <a:pPr marL="742931" marR="0" lvl="1" indent="-285743" algn="l" defTabSz="457189" rtl="0" eaLnBrk="1" fontAlgn="auto" latinLnBrk="0" hangingPunct="1">
              <a:lnSpc>
                <a:spcPct val="100000"/>
              </a:lnSpc>
              <a:spcBef>
                <a:spcPct val="20000"/>
              </a:spcBef>
              <a:spcAft>
                <a:spcPts val="0"/>
              </a:spcAft>
              <a:buClrTx/>
              <a:buSzTx/>
              <a:buFont typeface="Wingdings" charset="2"/>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AAAS HBCU Making &amp; Innovation LinkedIn Page: </a:t>
            </a:r>
            <a:r>
              <a:rPr kumimoji="0" lang="en-US" sz="1800" b="1" i="0" u="sng" strike="noStrike" kern="1200" cap="none" spc="0" normalizeH="0" baseline="0" noProof="0" dirty="0">
                <a:ln>
                  <a:noFill/>
                </a:ln>
                <a:solidFill>
                  <a:srgbClr val="000000"/>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https://www.linkedin.com/groups/8954208/</a:t>
            </a:r>
            <a:br>
              <a:rPr kumimoji="0" lang="en-US" sz="1800" b="1" i="0" u="sng" strike="noStrike" kern="1200" cap="none" spc="0" normalizeH="0" baseline="0" noProof="0" dirty="0">
                <a:ln>
                  <a:noFill/>
                </a:ln>
                <a:solidFill>
                  <a:srgbClr val="000000"/>
                </a:solidFill>
                <a:effectLst/>
                <a:uLnTx/>
                <a:uFillTx/>
                <a:latin typeface="Calibri"/>
                <a:ea typeface="+mn-ea"/>
                <a:cs typeface="+mn-cs"/>
              </a:rPr>
            </a:b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a:p>
            <a:pPr marL="342892" marR="0" lvl="0" indent="-342892" algn="l" defTabSz="457189" rtl="0" eaLnBrk="1" fontAlgn="auto" latinLnBrk="0" hangingPunct="1">
              <a:lnSpc>
                <a:spcPct val="100000"/>
              </a:lnSpc>
              <a:spcBef>
                <a:spcPct val="20000"/>
              </a:spcBef>
              <a:spcAft>
                <a:spcPts val="0"/>
              </a:spcAft>
              <a:buClrTx/>
              <a:buSzTx/>
              <a:buFont typeface="Wingdings" charset="2"/>
              <a:buChar char="§"/>
              <a:tabLst/>
              <a:defRPr/>
            </a:pPr>
            <a:endParaRPr kumimoji="0" lang="en-US" sz="1800" b="1" i="0" u="none" strike="noStrike" kern="1200" cap="none" spc="0" normalizeH="0" baseline="0" noProof="0" dirty="0">
              <a:ln>
                <a:noFill/>
              </a:ln>
              <a:solidFill>
                <a:srgbClr val="6D6D6D"/>
              </a:solidFill>
              <a:effectLst/>
              <a:uLnTx/>
              <a:uFillTx/>
              <a:latin typeface="Calibri"/>
              <a:ea typeface="+mn-ea"/>
              <a:cs typeface="+mn-cs"/>
            </a:endParaRPr>
          </a:p>
          <a:p>
            <a:pPr marL="342892" marR="0" lvl="0" indent="-342892" algn="l" defTabSz="457189" rtl="0" eaLnBrk="1" fontAlgn="auto" latinLnBrk="0" hangingPunct="1">
              <a:lnSpc>
                <a:spcPct val="100000"/>
              </a:lnSpc>
              <a:spcBef>
                <a:spcPct val="20000"/>
              </a:spcBef>
              <a:spcAft>
                <a:spcPts val="0"/>
              </a:spcAft>
              <a:buClrTx/>
              <a:buSzTx/>
              <a:buFont typeface="Wingdings" charset="2"/>
              <a:buChar char="§"/>
              <a:tabLst/>
              <a:defRPr/>
            </a:pPr>
            <a:endParaRPr kumimoji="0" lang="en-US" sz="1800" b="1" i="0" u="none" strike="noStrike" kern="1200" cap="none" spc="0" normalizeH="0" baseline="0" noProof="0" dirty="0">
              <a:ln>
                <a:noFill/>
              </a:ln>
              <a:solidFill>
                <a:srgbClr val="6D6D6D"/>
              </a:solidFill>
              <a:effectLst/>
              <a:uLnTx/>
              <a:uFillTx/>
              <a:latin typeface="Calibri"/>
              <a:ea typeface="+mn-ea"/>
              <a:cs typeface="+mn-cs"/>
            </a:endParaRPr>
          </a:p>
          <a:p>
            <a:pPr marL="342892" marR="0" lvl="0" indent="-342892" algn="l" defTabSz="457189" rtl="0" eaLnBrk="1" fontAlgn="auto" latinLnBrk="0" hangingPunct="1">
              <a:lnSpc>
                <a:spcPct val="100000"/>
              </a:lnSpc>
              <a:spcBef>
                <a:spcPct val="20000"/>
              </a:spcBef>
              <a:spcAft>
                <a:spcPts val="0"/>
              </a:spcAft>
              <a:buClrTx/>
              <a:buSzTx/>
              <a:buFont typeface="Wingdings" charset="2"/>
              <a:buChar char="§"/>
              <a:tabLst/>
              <a:defRPr/>
            </a:pPr>
            <a:endParaRPr kumimoji="0" lang="en-US" sz="1800" b="1" i="0" u="none" strike="noStrike" kern="1200" cap="none" spc="0" normalizeH="0" baseline="0" noProof="0" dirty="0">
              <a:ln>
                <a:noFill/>
              </a:ln>
              <a:solidFill>
                <a:srgbClr val="6D6D6D"/>
              </a:solidFill>
              <a:effectLst/>
              <a:uLnTx/>
              <a:uFillTx/>
              <a:latin typeface="Calibri"/>
              <a:ea typeface="+mn-ea"/>
              <a:cs typeface="+mn-cs"/>
            </a:endParaRPr>
          </a:p>
          <a:p>
            <a:pPr marL="342892" marR="0" lvl="0" indent="-342892" algn="l" defTabSz="457189" rtl="0" eaLnBrk="1" fontAlgn="auto" latinLnBrk="0" hangingPunct="1">
              <a:lnSpc>
                <a:spcPct val="100000"/>
              </a:lnSpc>
              <a:spcBef>
                <a:spcPct val="20000"/>
              </a:spcBef>
              <a:spcAft>
                <a:spcPts val="0"/>
              </a:spcAft>
              <a:buClrTx/>
              <a:buSzTx/>
              <a:buFont typeface="Wingdings" charset="2"/>
              <a:buChar char="§"/>
              <a:tabLst/>
              <a:defRPr/>
            </a:pPr>
            <a:endParaRPr kumimoji="0" lang="en-US" sz="1800" b="1" i="0" u="none" strike="noStrike" kern="1200" cap="none" spc="0" normalizeH="0" baseline="0" noProof="0" dirty="0">
              <a:ln>
                <a:noFill/>
              </a:ln>
              <a:solidFill>
                <a:srgbClr val="6D6D6D"/>
              </a:solidFill>
              <a:effectLst/>
              <a:uLnTx/>
              <a:uFillTx/>
              <a:latin typeface="Calibri"/>
              <a:ea typeface="+mn-ea"/>
              <a:cs typeface="+mn-cs"/>
            </a:endParaRPr>
          </a:p>
          <a:p>
            <a:pPr marL="0" marR="0" lvl="0" indent="0" algn="l" defTabSz="457189" rtl="0" eaLnBrk="1" fontAlgn="auto" latinLnBrk="0" hangingPunct="1">
              <a:lnSpc>
                <a:spcPct val="100000"/>
              </a:lnSpc>
              <a:spcBef>
                <a:spcPct val="20000"/>
              </a:spcBef>
              <a:spcAft>
                <a:spcPts val="0"/>
              </a:spcAft>
              <a:buClrTx/>
              <a:buSzTx/>
              <a:buFont typeface="Wingdings" charset="2"/>
              <a:buNone/>
              <a:tabLst/>
              <a:defRPr/>
            </a:pPr>
            <a:endParaRPr kumimoji="0" lang="en-US" sz="1800" b="1" i="0" u="none" strike="noStrike" kern="1200" cap="none" spc="0" normalizeH="0" baseline="0" noProof="0" dirty="0">
              <a:ln>
                <a:noFill/>
              </a:ln>
              <a:solidFill>
                <a:srgbClr val="6D6D6D"/>
              </a:solidFill>
              <a:effectLst/>
              <a:uLnTx/>
              <a:uFillTx/>
              <a:latin typeface="Calibri"/>
              <a:ea typeface="+mn-ea"/>
              <a:cs typeface="+mn-cs"/>
            </a:endParaRPr>
          </a:p>
          <a:p>
            <a:pPr marL="342892" marR="0" lvl="0" indent="-342892" algn="l" defTabSz="457189" rtl="0" eaLnBrk="1" fontAlgn="auto" latinLnBrk="0" hangingPunct="1">
              <a:lnSpc>
                <a:spcPct val="100000"/>
              </a:lnSpc>
              <a:spcBef>
                <a:spcPct val="20000"/>
              </a:spcBef>
              <a:spcAft>
                <a:spcPts val="0"/>
              </a:spcAft>
              <a:buClrTx/>
              <a:buSzTx/>
              <a:buFont typeface="Wingdings" charset="2"/>
              <a:buChar char="§"/>
              <a:tabLst/>
              <a:defRPr/>
            </a:pPr>
            <a:endParaRPr kumimoji="0" lang="en-US" sz="1800" b="1" i="0" u="none" strike="noStrike" kern="1200" cap="none" spc="0" normalizeH="0" baseline="0" noProof="0" dirty="0">
              <a:ln>
                <a:noFill/>
              </a:ln>
              <a:solidFill>
                <a:srgbClr val="6D6D6D"/>
              </a:solidFill>
              <a:effectLst/>
              <a:uLnTx/>
              <a:uFillTx/>
              <a:latin typeface="Calibri"/>
              <a:ea typeface="+mn-ea"/>
              <a:cs typeface="+mn-cs"/>
            </a:endParaRPr>
          </a:p>
        </p:txBody>
      </p:sp>
    </p:spTree>
    <p:extLst>
      <p:ext uri="{BB962C8B-B14F-4D97-AF65-F5344CB8AC3E}">
        <p14:creationId xmlns:p14="http://schemas.microsoft.com/office/powerpoint/2010/main" val="256716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F769-7858-4F14-B548-86031CF0407A}"/>
              </a:ext>
            </a:extLst>
          </p:cNvPr>
          <p:cNvSpPr>
            <a:spLocks noGrp="1"/>
          </p:cNvSpPr>
          <p:nvPr>
            <p:ph type="title"/>
          </p:nvPr>
        </p:nvSpPr>
        <p:spPr>
          <a:xfrm>
            <a:off x="457200" y="167451"/>
            <a:ext cx="8229600" cy="857250"/>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b="1" dirty="0"/>
              <a:t>AAAS Project Team</a:t>
            </a:r>
          </a:p>
        </p:txBody>
      </p:sp>
      <p:pic>
        <p:nvPicPr>
          <p:cNvPr id="4" name="Content Placeholder 3" descr="A person smiling for the camera&#10;&#10;Description automatically generated">
            <a:extLst>
              <a:ext uri="{FF2B5EF4-FFF2-40B4-BE49-F238E27FC236}">
                <a16:creationId xmlns:a16="http://schemas.microsoft.com/office/drawing/2014/main" id="{1A758BF2-C1DE-4A9A-A35A-37E8E106A44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7695" y="1230740"/>
            <a:ext cx="1203338" cy="1328577"/>
          </a:xfrm>
          <a:prstGeom prst="rect">
            <a:avLst/>
          </a:prstGeom>
        </p:spPr>
      </p:pic>
      <p:pic>
        <p:nvPicPr>
          <p:cNvPr id="5" name="Picture 4" descr="A picture containing person, person&#10;&#10;Description automatically generated">
            <a:extLst>
              <a:ext uri="{FF2B5EF4-FFF2-40B4-BE49-F238E27FC236}">
                <a16:creationId xmlns:a16="http://schemas.microsoft.com/office/drawing/2014/main" id="{B9A1F507-823A-448B-A5FC-1BC5875A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4814" y="1286057"/>
            <a:ext cx="1328577" cy="1328577"/>
          </a:xfrm>
          <a:prstGeom prst="rect">
            <a:avLst/>
          </a:prstGeom>
        </p:spPr>
      </p:pic>
      <p:sp>
        <p:nvSpPr>
          <p:cNvPr id="7" name="TextBox 6">
            <a:extLst>
              <a:ext uri="{FF2B5EF4-FFF2-40B4-BE49-F238E27FC236}">
                <a16:creationId xmlns:a16="http://schemas.microsoft.com/office/drawing/2014/main" id="{5F4EB4B7-5000-40F7-B86C-09FBE7FB2B4F}"/>
              </a:ext>
            </a:extLst>
          </p:cNvPr>
          <p:cNvSpPr txBox="1"/>
          <p:nvPr/>
        </p:nvSpPr>
        <p:spPr>
          <a:xfrm>
            <a:off x="793206" y="2614635"/>
            <a:ext cx="1932316" cy="78483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a:ea typeface="+mn-ea"/>
                <a:cs typeface="+mn-cs"/>
              </a:rPr>
              <a:t>Iris R. Wagstaff, PhD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a:ea typeface="+mn-ea"/>
                <a:cs typeface="+mn-cs"/>
              </a:rPr>
              <a:t>STEM Program Director, NSF PI</a:t>
            </a:r>
          </a:p>
        </p:txBody>
      </p:sp>
      <p:sp>
        <p:nvSpPr>
          <p:cNvPr id="8" name="TextBox 7">
            <a:extLst>
              <a:ext uri="{FF2B5EF4-FFF2-40B4-BE49-F238E27FC236}">
                <a16:creationId xmlns:a16="http://schemas.microsoft.com/office/drawing/2014/main" id="{7779A90A-7FE0-4640-9B11-C151FE901DB9}"/>
              </a:ext>
            </a:extLst>
          </p:cNvPr>
          <p:cNvSpPr txBox="1"/>
          <p:nvPr/>
        </p:nvSpPr>
        <p:spPr>
          <a:xfrm>
            <a:off x="2948320" y="2621401"/>
            <a:ext cx="2541566" cy="78483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a:ea typeface="+mn-ea"/>
                <a:cs typeface="+mn-cs"/>
              </a:rPr>
              <a:t>Neela White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a:ea typeface="+mn-ea"/>
                <a:cs typeface="+mn-cs"/>
              </a:rPr>
              <a:t>Project Director,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a:ea typeface="+mn-ea"/>
                <a:cs typeface="+mn-cs"/>
              </a:rPr>
              <a:t>NSF Co-PI</a:t>
            </a:r>
          </a:p>
        </p:txBody>
      </p:sp>
      <p:pic>
        <p:nvPicPr>
          <p:cNvPr id="1026" name="Picture 2">
            <a:extLst>
              <a:ext uri="{FF2B5EF4-FFF2-40B4-BE49-F238E27FC236}">
                <a16:creationId xmlns:a16="http://schemas.microsoft.com/office/drawing/2014/main" id="{E701F420-7074-4873-8305-FD81D20713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811" y="1286057"/>
            <a:ext cx="1328577" cy="13285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97A123A-806F-4364-B1A4-F32F169FE047}"/>
              </a:ext>
            </a:extLst>
          </p:cNvPr>
          <p:cNvSpPr txBox="1"/>
          <p:nvPr/>
        </p:nvSpPr>
        <p:spPr>
          <a:xfrm>
            <a:off x="5549375" y="2736817"/>
            <a:ext cx="2541566" cy="55399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a:ea typeface="+mn-ea"/>
                <a:cs typeface="+mn-cs"/>
              </a:rPr>
              <a:t>Allison Gonzalez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a:ea typeface="+mn-ea"/>
                <a:cs typeface="+mn-cs"/>
              </a:rPr>
              <a:t>Senior Program Associate</a:t>
            </a:r>
          </a:p>
        </p:txBody>
      </p:sp>
    </p:spTree>
    <p:extLst>
      <p:ext uri="{BB962C8B-B14F-4D97-AF65-F5344CB8AC3E}">
        <p14:creationId xmlns:p14="http://schemas.microsoft.com/office/powerpoint/2010/main" val="193656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A9F21-BD44-42A3-ACF8-472EE0BCFBBC}"/>
              </a:ext>
            </a:extLst>
          </p:cNvPr>
          <p:cNvSpPr>
            <a:spLocks noGrp="1"/>
          </p:cNvSpPr>
          <p:nvPr>
            <p:ph type="title"/>
          </p:nvPr>
        </p:nvSpPr>
        <p:spPr>
          <a:xfrm>
            <a:off x="489550" y="205980"/>
            <a:ext cx="8197251" cy="706288"/>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b="1" dirty="0"/>
              <a:t>Advisory Board</a:t>
            </a:r>
          </a:p>
        </p:txBody>
      </p:sp>
      <p:sp>
        <p:nvSpPr>
          <p:cNvPr id="10" name="TextBox 9">
            <a:extLst>
              <a:ext uri="{FF2B5EF4-FFF2-40B4-BE49-F238E27FC236}">
                <a16:creationId xmlns:a16="http://schemas.microsoft.com/office/drawing/2014/main" id="{8BB5121E-977C-472A-807C-9A800CACB281}"/>
              </a:ext>
            </a:extLst>
          </p:cNvPr>
          <p:cNvSpPr txBox="1"/>
          <p:nvPr/>
        </p:nvSpPr>
        <p:spPr>
          <a:xfrm>
            <a:off x="263703" y="2691960"/>
            <a:ext cx="1787935" cy="160043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Brandon Andrews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Co-Founder, Gauge </a:t>
            </a:r>
            <a:br>
              <a:rPr kumimoji="0" lang="en-US" sz="1600" b="1" i="0" u="none" strike="noStrike" kern="1200" cap="none" spc="0" normalizeH="0" baseline="0" noProof="0" dirty="0">
                <a:ln>
                  <a:noFill/>
                </a:ln>
                <a:solidFill>
                  <a:srgbClr val="000000"/>
                </a:solidFill>
                <a:effectLst/>
                <a:uLnTx/>
                <a:uFillTx/>
                <a:latin typeface="Calibri"/>
                <a:ea typeface="+mn-ea"/>
                <a:cs typeface="+mn-cs"/>
              </a:rPr>
            </a:br>
            <a:r>
              <a:rPr kumimoji="0" lang="en-US" sz="1600" b="1" i="0" u="none" strike="noStrike" kern="1200" cap="none" spc="0" normalizeH="0" baseline="0" noProof="0" dirty="0">
                <a:ln>
                  <a:noFill/>
                </a:ln>
                <a:solidFill>
                  <a:srgbClr val="000000"/>
                </a:solidFill>
                <a:effectLst/>
                <a:uLnTx/>
                <a:uFillTx/>
                <a:latin typeface="Calibri"/>
                <a:ea typeface="+mn-ea"/>
                <a:cs typeface="+mn-cs"/>
              </a:rPr>
              <a:t>Talent Scout, Shark Tank</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A357E"/>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A357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906EC2EB-105A-4EA8-8621-C256980A9DF1}"/>
              </a:ext>
            </a:extLst>
          </p:cNvPr>
          <p:cNvSpPr txBox="1"/>
          <p:nvPr/>
        </p:nvSpPr>
        <p:spPr>
          <a:xfrm>
            <a:off x="2354053" y="2573030"/>
            <a:ext cx="2033531" cy="160043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Quincy Brown, PhD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Director of Innovation, OSTP &amp; Executive Director, BlackcomputHer</a:t>
            </a:r>
            <a:endParaRPr kumimoji="0" lang="en-US" sz="1400" b="1" i="0" u="none" strike="noStrike" kern="1200" cap="none" spc="0" normalizeH="0" baseline="0" noProof="0" dirty="0">
              <a:ln>
                <a:noFill/>
              </a:ln>
              <a:solidFill>
                <a:srgbClr val="0A357E"/>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A357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D6D8C52D-2BDA-4DBB-9984-F75CA1336B1B}"/>
              </a:ext>
            </a:extLst>
          </p:cNvPr>
          <p:cNvSpPr/>
          <p:nvPr/>
        </p:nvSpPr>
        <p:spPr>
          <a:xfrm>
            <a:off x="4416014" y="2614790"/>
            <a:ext cx="2222991" cy="1569372"/>
          </a:xfrm>
          <a:prstGeom prst="rect">
            <a:avLst/>
          </a:prstGeom>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Calibri"/>
              </a:rPr>
              <a:t>Laura Collins, PhD Director IP Development &amp; Commercialization,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Calibri"/>
              </a:rPr>
              <a:t>NC A&amp;T Office of Technology Transfer</a:t>
            </a:r>
            <a:endParaRPr kumimoji="0" lang="en-US" sz="1600" b="1" i="0" u="none" strike="noStrike" kern="1200" cap="none" spc="0" normalizeH="0" baseline="0" noProof="0" dirty="0">
              <a:ln>
                <a:noFill/>
              </a:ln>
              <a:solidFill>
                <a:srgbClr val="0A357E"/>
              </a:solidFill>
              <a:effectLst/>
              <a:uLnTx/>
              <a:uFillTx/>
              <a:latin typeface="Calibri"/>
              <a:ea typeface="+mn-ea"/>
              <a:cs typeface="Calibri"/>
            </a:endParaRPr>
          </a:p>
        </p:txBody>
      </p:sp>
      <p:pic>
        <p:nvPicPr>
          <p:cNvPr id="2052" name="Picture 4" descr="Brandon Andrews (@brandontalk) | Twitter">
            <a:extLst>
              <a:ext uri="{FF2B5EF4-FFF2-40B4-BE49-F238E27FC236}">
                <a16:creationId xmlns:a16="http://schemas.microsoft.com/office/drawing/2014/main" id="{2B832AA5-6157-40A8-ACF2-C01E9E918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77" y="1129092"/>
            <a:ext cx="1441563" cy="14326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Quincy Brown | AnitaB.org">
            <a:extLst>
              <a:ext uri="{FF2B5EF4-FFF2-40B4-BE49-F238E27FC236}">
                <a16:creationId xmlns:a16="http://schemas.microsoft.com/office/drawing/2014/main" id="{DE3280D8-B8BF-43B2-AE8D-D6C35082E8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2" t="1" b="-250"/>
          <a:stretch/>
        </p:blipFill>
        <p:spPr bwMode="auto">
          <a:xfrm>
            <a:off x="2556183" y="1115937"/>
            <a:ext cx="1360960" cy="14044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aura Collins">
            <a:extLst>
              <a:ext uri="{FF2B5EF4-FFF2-40B4-BE49-F238E27FC236}">
                <a16:creationId xmlns:a16="http://schemas.microsoft.com/office/drawing/2014/main" id="{9E027DD2-468B-4FF7-B7DF-51DD3CC48A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852" t="10417" r="15157" b="9822"/>
          <a:stretch/>
        </p:blipFill>
        <p:spPr bwMode="auto">
          <a:xfrm>
            <a:off x="4625992" y="1115938"/>
            <a:ext cx="1331937" cy="1412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9BF5A33-4094-4A89-8CD4-D288F8C44A09}"/>
              </a:ext>
            </a:extLst>
          </p:cNvPr>
          <p:cNvPicPr>
            <a:picLocks noChangeAspect="1"/>
          </p:cNvPicPr>
          <p:nvPr/>
        </p:nvPicPr>
        <p:blipFill>
          <a:blip r:embed="rId5"/>
          <a:stretch>
            <a:fillRect/>
          </a:stretch>
        </p:blipFill>
        <p:spPr>
          <a:xfrm>
            <a:off x="6600587" y="1163774"/>
            <a:ext cx="1435649" cy="1435649"/>
          </a:xfrm>
          <a:prstGeom prst="rect">
            <a:avLst/>
          </a:prstGeom>
        </p:spPr>
      </p:pic>
      <p:sp>
        <p:nvSpPr>
          <p:cNvPr id="13" name="TextBox 12">
            <a:extLst>
              <a:ext uri="{FF2B5EF4-FFF2-40B4-BE49-F238E27FC236}">
                <a16:creationId xmlns:a16="http://schemas.microsoft.com/office/drawing/2014/main" id="{6D3D6353-1C03-4C6D-98BF-FF021796FF01}"/>
              </a:ext>
            </a:extLst>
          </p:cNvPr>
          <p:cNvSpPr txBox="1"/>
          <p:nvPr/>
        </p:nvSpPr>
        <p:spPr>
          <a:xfrm>
            <a:off x="6424443" y="2614790"/>
            <a:ext cx="1787935" cy="160043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Dorothy Jones-Davis, Executive Director, Nation of Makers</a:t>
            </a:r>
            <a:br>
              <a:rPr kumimoji="0" lang="en-US" sz="1600" b="1" i="0" u="none" strike="noStrike" kern="1200" cap="none" spc="0" normalizeH="0" baseline="0" noProof="0" dirty="0">
                <a:ln>
                  <a:noFill/>
                </a:ln>
                <a:solidFill>
                  <a:srgbClr val="000000"/>
                </a:solidFill>
                <a:effectLst/>
                <a:uLnTx/>
                <a:uFillTx/>
                <a:latin typeface="Calibri"/>
                <a:ea typeface="+mn-ea"/>
                <a:cs typeface="+mn-cs"/>
              </a:rPr>
            </a:br>
            <a:endParaRPr kumimoji="0" lang="en-US" sz="1600" b="1" i="0" u="none" strike="noStrike" kern="1200" cap="none" spc="0" normalizeH="0" baseline="0" noProof="0" dirty="0">
              <a:ln>
                <a:noFill/>
              </a:ln>
              <a:solidFill>
                <a:srgbClr val="0A357E"/>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A357E"/>
              </a:solidFill>
              <a:effectLst/>
              <a:uLnTx/>
              <a:uFillTx/>
              <a:latin typeface="Calibri"/>
              <a:ea typeface="+mn-ea"/>
              <a:cs typeface="+mn-cs"/>
            </a:endParaRPr>
          </a:p>
        </p:txBody>
      </p:sp>
    </p:spTree>
    <p:extLst>
      <p:ext uri="{BB962C8B-B14F-4D97-AF65-F5344CB8AC3E}">
        <p14:creationId xmlns:p14="http://schemas.microsoft.com/office/powerpoint/2010/main" val="138700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A9F21-BD44-42A3-ACF8-472EE0BCFBB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b="1" dirty="0"/>
              <a:t>Advisory Board</a:t>
            </a:r>
            <a:endParaRPr lang="en-US" sz="3200" b="1" dirty="0">
              <a:cs typeface="Calibri"/>
            </a:endParaRPr>
          </a:p>
        </p:txBody>
      </p:sp>
      <p:sp>
        <p:nvSpPr>
          <p:cNvPr id="10" name="TextBox 9">
            <a:extLst>
              <a:ext uri="{FF2B5EF4-FFF2-40B4-BE49-F238E27FC236}">
                <a16:creationId xmlns:a16="http://schemas.microsoft.com/office/drawing/2014/main" id="{8BB5121E-977C-472A-807C-9A800CACB281}"/>
              </a:ext>
            </a:extLst>
          </p:cNvPr>
          <p:cNvSpPr txBox="1"/>
          <p:nvPr/>
        </p:nvSpPr>
        <p:spPr>
          <a:xfrm>
            <a:off x="338283" y="3053107"/>
            <a:ext cx="2468706" cy="1446791"/>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Ellie Fini, PhD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Assoc Professor, School of Sustainable Engineering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and the Built Environment, </a:t>
            </a:r>
            <a:endParaRPr kumimoji="0" lang="en-US" sz="1400" b="1"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Arizona State University</a:t>
            </a:r>
            <a:endParaRPr kumimoji="0" lang="en-US" sz="1400" b="1" i="0" u="none" strike="noStrike" kern="1200" cap="none" spc="0" normalizeH="0" baseline="0" noProof="0" dirty="0">
              <a:ln>
                <a:noFill/>
              </a:ln>
              <a:solidFill>
                <a:srgbClr val="0A357E"/>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A357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906EC2EB-105A-4EA8-8621-C256980A9DF1}"/>
              </a:ext>
            </a:extLst>
          </p:cNvPr>
          <p:cNvSpPr txBox="1"/>
          <p:nvPr/>
        </p:nvSpPr>
        <p:spPr>
          <a:xfrm>
            <a:off x="2512477" y="3053107"/>
            <a:ext cx="1877094" cy="95410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LaKeisha Greenwade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Founder, CEO Wearable Tech Ventures</a:t>
            </a:r>
          </a:p>
        </p:txBody>
      </p:sp>
      <p:sp>
        <p:nvSpPr>
          <p:cNvPr id="12" name="Rectangle 11">
            <a:extLst>
              <a:ext uri="{FF2B5EF4-FFF2-40B4-BE49-F238E27FC236}">
                <a16:creationId xmlns:a16="http://schemas.microsoft.com/office/drawing/2014/main" id="{D6D8C52D-2BDA-4DBB-9984-F75CA1336B1B}"/>
              </a:ext>
            </a:extLst>
          </p:cNvPr>
          <p:cNvSpPr/>
          <p:nvPr/>
        </p:nvSpPr>
        <p:spPr>
          <a:xfrm>
            <a:off x="4521092" y="2994996"/>
            <a:ext cx="2055103" cy="1169551"/>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Ron Williams, PhD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Founding Director of the Center for Strategic Entrepreneurship</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Coppin State University</a:t>
            </a:r>
            <a:endParaRPr kumimoji="0" lang="en-US" sz="1400" b="1" i="0" u="none" strike="noStrike" kern="1200" cap="none" spc="0" normalizeH="0" baseline="0" noProof="0" dirty="0">
              <a:ln>
                <a:noFill/>
              </a:ln>
              <a:solidFill>
                <a:srgbClr val="0A357E"/>
              </a:solidFill>
              <a:effectLst/>
              <a:uLnTx/>
              <a:uFillTx/>
              <a:latin typeface="Calibri" panose="020F0502020204030204" pitchFamily="34" charset="0"/>
              <a:ea typeface="+mn-ea"/>
              <a:cs typeface="Calibri" panose="020F0502020204030204" pitchFamily="34" charset="0"/>
            </a:endParaRPr>
          </a:p>
        </p:txBody>
      </p:sp>
      <p:pic>
        <p:nvPicPr>
          <p:cNvPr id="3074" name="Picture 2" descr="Elham Fini - Person - Global Institute of Sustainability and Innovation">
            <a:extLst>
              <a:ext uri="{FF2B5EF4-FFF2-40B4-BE49-F238E27FC236}">
                <a16:creationId xmlns:a16="http://schemas.microsoft.com/office/drawing/2014/main" id="{6DB7F322-FF3D-4585-B4B0-076B009C3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060" y="1519345"/>
            <a:ext cx="1392878" cy="13928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on Williams">
            <a:extLst>
              <a:ext uri="{FF2B5EF4-FFF2-40B4-BE49-F238E27FC236}">
                <a16:creationId xmlns:a16="http://schemas.microsoft.com/office/drawing/2014/main" id="{7F2B8C77-6C6B-4D40-9BB2-78074CE8C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864" y="1356915"/>
            <a:ext cx="1506819" cy="15068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AD2843F-6652-4B63-B379-7252B0AE02E4}"/>
              </a:ext>
            </a:extLst>
          </p:cNvPr>
          <p:cNvPicPr>
            <a:picLocks noChangeAspect="1"/>
          </p:cNvPicPr>
          <p:nvPr/>
        </p:nvPicPr>
        <p:blipFill rotWithShape="1">
          <a:blip r:embed="rId4"/>
          <a:srcRect r="28748"/>
          <a:stretch/>
        </p:blipFill>
        <p:spPr>
          <a:xfrm>
            <a:off x="6839237" y="1453893"/>
            <a:ext cx="1506819" cy="1409841"/>
          </a:xfrm>
          <a:prstGeom prst="rect">
            <a:avLst/>
          </a:prstGeom>
        </p:spPr>
      </p:pic>
      <p:sp>
        <p:nvSpPr>
          <p:cNvPr id="13" name="Rectangle 12">
            <a:extLst>
              <a:ext uri="{FF2B5EF4-FFF2-40B4-BE49-F238E27FC236}">
                <a16:creationId xmlns:a16="http://schemas.microsoft.com/office/drawing/2014/main" id="{8DCBB067-F59F-4017-8C2E-7823E50B1D6F}"/>
              </a:ext>
            </a:extLst>
          </p:cNvPr>
          <p:cNvSpPr/>
          <p:nvPr/>
        </p:nvSpPr>
        <p:spPr>
          <a:xfrm>
            <a:off x="6839237" y="2950409"/>
            <a:ext cx="2055103" cy="738809"/>
          </a:xfrm>
          <a:prstGeom prst="rect">
            <a:avLst/>
          </a:prstGeom>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Joyce Ward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Director, Office of Education, </a:t>
            </a:r>
            <a:r>
              <a:rPr kumimoji="0" lang="en-US" sz="1400" b="1" i="0" u="none" strike="noStrike" kern="1200" cap="none" spc="0" normalizeH="0" baseline="0" noProof="0" dirty="0">
                <a:ln>
                  <a:noFill/>
                </a:ln>
                <a:solidFill>
                  <a:srgbClr val="000000"/>
                </a:solidFill>
                <a:effectLst/>
                <a:uLnTx/>
                <a:uFillTx/>
                <a:latin typeface="Calibri"/>
                <a:ea typeface="+mn-ea"/>
                <a:cs typeface="Calibri"/>
              </a:rPr>
              <a:t>USPTO</a:t>
            </a:r>
            <a:endParaRPr kumimoji="0" lang="en-US" sz="1400" b="1" i="0" u="none" strike="noStrike" kern="1200" cap="none" spc="0" normalizeH="0" baseline="0" noProof="0" dirty="0">
              <a:ln>
                <a:noFill/>
              </a:ln>
              <a:solidFill>
                <a:srgbClr val="0A357E"/>
              </a:solidFill>
              <a:effectLst/>
              <a:uLnTx/>
              <a:uFillTx/>
              <a:latin typeface="Calibri" panose="020F0502020204030204" pitchFamily="34" charset="0"/>
              <a:ea typeface="+mn-ea"/>
              <a:cs typeface="Calibri" panose="020F0502020204030204" pitchFamily="34" charset="0"/>
            </a:endParaRPr>
          </a:p>
        </p:txBody>
      </p:sp>
      <p:pic>
        <p:nvPicPr>
          <p:cNvPr id="5" name="Picture 4" descr="A person smiling for the camera&#10;&#10;Description automatically generated with medium confidence">
            <a:extLst>
              <a:ext uri="{FF2B5EF4-FFF2-40B4-BE49-F238E27FC236}">
                <a16:creationId xmlns:a16="http://schemas.microsoft.com/office/drawing/2014/main" id="{DF5B7ADF-799F-4991-AD42-27CF4D2396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6924" y="1465432"/>
            <a:ext cx="1267019" cy="1446791"/>
          </a:xfrm>
          <a:prstGeom prst="rect">
            <a:avLst/>
          </a:prstGeom>
        </p:spPr>
      </p:pic>
    </p:spTree>
    <p:extLst>
      <p:ext uri="{BB962C8B-B14F-4D97-AF65-F5344CB8AC3E}">
        <p14:creationId xmlns:p14="http://schemas.microsoft.com/office/powerpoint/2010/main" val="192700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14F0D-0B70-4C8D-A5A3-F5ACB8D58BBA}"/>
              </a:ext>
            </a:extLst>
          </p:cNvPr>
          <p:cNvSpPr>
            <a:spLocks noGrp="1"/>
          </p:cNvSpPr>
          <p:nvPr>
            <p:ph type="title"/>
          </p:nvPr>
        </p:nvSpPr>
        <p:spPr>
          <a:xfrm>
            <a:off x="457200" y="205979"/>
            <a:ext cx="8229600" cy="857250"/>
          </a:xfrm>
        </p:spPr>
        <p:txBody>
          <a:bodyPr anchor="ctr">
            <a:normAutofit fontScale="90000"/>
          </a:bodyPr>
          <a:lstStyle/>
          <a:p>
            <a:pPr algn="ctr"/>
            <a:r>
              <a:rPr lang="en-US" dirty="0"/>
              <a:t>The 2022 AAAS HBCU Making and Innovation Showcase</a:t>
            </a:r>
            <a:br>
              <a:rPr lang="en-US" dirty="0"/>
            </a:br>
            <a:r>
              <a:rPr lang="en-US" dirty="0"/>
              <a:t>September 22 – 24, 2022</a:t>
            </a:r>
            <a:br>
              <a:rPr lang="en-US" dirty="0"/>
            </a:br>
            <a:r>
              <a:rPr lang="en-US" dirty="0"/>
              <a:t>Washington, D.C. </a:t>
            </a:r>
            <a:endParaRPr lang="en-US" dirty="0">
              <a:cs typeface="Calibri"/>
            </a:endParaRPr>
          </a:p>
        </p:txBody>
      </p:sp>
      <p:pic>
        <p:nvPicPr>
          <p:cNvPr id="4" name="Picture 4" descr="A group of people posing for a photo&#10;&#10;Description automatically generated">
            <a:extLst>
              <a:ext uri="{FF2B5EF4-FFF2-40B4-BE49-F238E27FC236}">
                <a16:creationId xmlns:a16="http://schemas.microsoft.com/office/drawing/2014/main" id="{AC8CF23B-EFA5-4DB0-A2DD-98D29C2EAFF0}"/>
              </a:ext>
            </a:extLst>
          </p:cNvPr>
          <p:cNvPicPr>
            <a:picLocks noChangeAspect="1"/>
          </p:cNvPicPr>
          <p:nvPr/>
        </p:nvPicPr>
        <p:blipFill rotWithShape="1">
          <a:blip r:embed="rId2"/>
          <a:srcRect t="26058" b="12149"/>
          <a:stretch/>
        </p:blipFill>
        <p:spPr>
          <a:xfrm>
            <a:off x="457200" y="1200151"/>
            <a:ext cx="8229600" cy="3394472"/>
          </a:xfrm>
          <a:prstGeom prst="rect">
            <a:avLst/>
          </a:prstGeom>
          <a:noFill/>
        </p:spPr>
      </p:pic>
    </p:spTree>
    <p:extLst>
      <p:ext uri="{BB962C8B-B14F-4D97-AF65-F5344CB8AC3E}">
        <p14:creationId xmlns:p14="http://schemas.microsoft.com/office/powerpoint/2010/main" val="4845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FDE5A-7B13-46C8-B159-151EBB4C5E93}"/>
              </a:ext>
            </a:extLst>
          </p:cNvPr>
          <p:cNvSpPr>
            <a:spLocks noGrp="1"/>
          </p:cNvSpPr>
          <p:nvPr>
            <p:ph type="title"/>
          </p:nvPr>
        </p:nvSpPr>
        <p:spPr/>
        <p:txBody>
          <a:bodyPr/>
          <a:lstStyle/>
          <a:p>
            <a:r>
              <a:rPr lang="en-US" dirty="0">
                <a:cs typeface="Calibri"/>
              </a:rPr>
              <a:t>Overview</a:t>
            </a:r>
            <a:endParaRPr lang="en-US" dirty="0"/>
          </a:p>
        </p:txBody>
      </p:sp>
      <p:sp>
        <p:nvSpPr>
          <p:cNvPr id="3" name="Content Placeholder 2">
            <a:extLst>
              <a:ext uri="{FF2B5EF4-FFF2-40B4-BE49-F238E27FC236}">
                <a16:creationId xmlns:a16="http://schemas.microsoft.com/office/drawing/2014/main" id="{0A19AC31-7805-4F26-8A0D-54FC5ABFC74C}"/>
              </a:ext>
            </a:extLst>
          </p:cNvPr>
          <p:cNvSpPr>
            <a:spLocks noGrp="1"/>
          </p:cNvSpPr>
          <p:nvPr>
            <p:ph idx="1"/>
          </p:nvPr>
        </p:nvSpPr>
        <p:spPr/>
        <p:txBody>
          <a:bodyPr vert="horz" lIns="91440" tIns="45720" rIns="91440" bIns="45720" rtlCol="0" anchor="t">
            <a:normAutofit fontScale="85000" lnSpcReduction="10000"/>
          </a:bodyPr>
          <a:lstStyle/>
          <a:p>
            <a:r>
              <a:rPr lang="en-US" dirty="0">
                <a:solidFill>
                  <a:schemeClr val="accent6"/>
                </a:solidFill>
                <a:ea typeface="+mn-lt"/>
                <a:cs typeface="+mn-lt"/>
              </a:rPr>
              <a:t>The HBCU Making and Innovation Showcase was developed to allow HBCU student entrepreneurs, inventors, and innovators to team together to design a hardware or software prototype that addresses one of the 17 United Nation’s Sustainable Development Goals (SDG). With the SDGs as a guiding foundation, teams will be encouraged to research and address social justice and environmental issues in their hometown communities or the community surrounding their institution. This construct for innovation and prototype creation helps teams to contextualize and localize the global issues and challenges that the SDGs address. The Showcase will culminate with a pitch competition.</a:t>
            </a:r>
            <a:endParaRPr lang="en-US" dirty="0">
              <a:solidFill>
                <a:schemeClr val="accent6"/>
              </a:solidFill>
            </a:endParaRPr>
          </a:p>
        </p:txBody>
      </p:sp>
    </p:spTree>
    <p:extLst>
      <p:ext uri="{BB962C8B-B14F-4D97-AF65-F5344CB8AC3E}">
        <p14:creationId xmlns:p14="http://schemas.microsoft.com/office/powerpoint/2010/main" val="1129025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BDCF3-37CA-4A03-B6FA-710AEA5D05C8}"/>
              </a:ext>
            </a:extLst>
          </p:cNvPr>
          <p:cNvSpPr>
            <a:spLocks noGrp="1"/>
          </p:cNvSpPr>
          <p:nvPr>
            <p:ph type="title"/>
          </p:nvPr>
        </p:nvSpPr>
        <p:spPr>
          <a:xfrm>
            <a:off x="457200" y="205979"/>
            <a:ext cx="8229600" cy="857250"/>
          </a:xfrm>
        </p:spPr>
        <p:txBody>
          <a:bodyPr anchor="ctr">
            <a:normAutofit/>
          </a:bodyPr>
          <a:lstStyle/>
          <a:p>
            <a:r>
              <a:rPr lang="en-US"/>
              <a:t>Overview</a:t>
            </a:r>
            <a:endParaRPr lang="en-US" dirty="0"/>
          </a:p>
        </p:txBody>
      </p:sp>
      <p:pic>
        <p:nvPicPr>
          <p:cNvPr id="4" name="Picture 4" descr="Graphical user interface, application&#10;&#10;Description automatically generated">
            <a:extLst>
              <a:ext uri="{FF2B5EF4-FFF2-40B4-BE49-F238E27FC236}">
                <a16:creationId xmlns:a16="http://schemas.microsoft.com/office/drawing/2014/main" id="{EDEACE07-83BE-4E1A-B7EF-E7CF82EFC99E}"/>
              </a:ext>
            </a:extLst>
          </p:cNvPr>
          <p:cNvPicPr>
            <a:picLocks noGrp="1" noChangeAspect="1"/>
          </p:cNvPicPr>
          <p:nvPr>
            <p:ph idx="1"/>
          </p:nvPr>
        </p:nvPicPr>
        <p:blipFill>
          <a:blip r:embed="rId2"/>
          <a:stretch>
            <a:fillRect/>
          </a:stretch>
        </p:blipFill>
        <p:spPr>
          <a:xfrm>
            <a:off x="1828800" y="730234"/>
            <a:ext cx="5679251" cy="4018070"/>
          </a:xfrm>
          <a:noFill/>
        </p:spPr>
      </p:pic>
    </p:spTree>
    <p:extLst>
      <p:ext uri="{BB962C8B-B14F-4D97-AF65-F5344CB8AC3E}">
        <p14:creationId xmlns:p14="http://schemas.microsoft.com/office/powerpoint/2010/main" val="3840075967"/>
      </p:ext>
    </p:extLst>
  </p:cSld>
  <p:clrMapOvr>
    <a:masterClrMapping/>
  </p:clrMapOvr>
</p:sld>
</file>

<file path=ppt/theme/theme1.xml><?xml version="1.0" encoding="utf-8"?>
<a:theme xmlns:a="http://schemas.openxmlformats.org/drawingml/2006/main" name="Office Theme">
  <a:themeElements>
    <a:clrScheme name="AAAS">
      <a:dk1>
        <a:srgbClr val="0A357E"/>
      </a:dk1>
      <a:lt1>
        <a:sysClr val="window" lastClr="FFFFFF"/>
      </a:lt1>
      <a:dk2>
        <a:srgbClr val="ED171F"/>
      </a:dk2>
      <a:lt2>
        <a:srgbClr val="FFFFFF"/>
      </a:lt2>
      <a:accent1>
        <a:srgbClr val="0A357E"/>
      </a:accent1>
      <a:accent2>
        <a:srgbClr val="7F837E"/>
      </a:accent2>
      <a:accent3>
        <a:srgbClr val="ED171F"/>
      </a:accent3>
      <a:accent4>
        <a:srgbClr val="6D6D6D"/>
      </a:accent4>
      <a:accent5>
        <a:srgbClr val="D3D3D3"/>
      </a:accent5>
      <a:accent6>
        <a:srgbClr val="000000"/>
      </a:accent6>
      <a:hlink>
        <a:srgbClr val="EEEEEE"/>
      </a:hlink>
      <a:folHlink>
        <a:srgbClr val="E4E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
      <a:dk1>
        <a:srgbClr val="0A357E"/>
      </a:dk1>
      <a:lt1>
        <a:sysClr val="window" lastClr="FFFFFF"/>
      </a:lt1>
      <a:dk2>
        <a:srgbClr val="ED171F"/>
      </a:dk2>
      <a:lt2>
        <a:srgbClr val="FFFFFF"/>
      </a:lt2>
      <a:accent1>
        <a:srgbClr val="0A357E"/>
      </a:accent1>
      <a:accent2>
        <a:srgbClr val="7F837E"/>
      </a:accent2>
      <a:accent3>
        <a:srgbClr val="ED171F"/>
      </a:accent3>
      <a:accent4>
        <a:srgbClr val="6D6D6D"/>
      </a:accent4>
      <a:accent5>
        <a:srgbClr val="D3D3D3"/>
      </a:accent5>
      <a:accent6>
        <a:srgbClr val="000000"/>
      </a:accent6>
      <a:hlink>
        <a:srgbClr val="0A357E"/>
      </a:hlink>
      <a:folHlink>
        <a:srgbClr val="E4E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B26BBBCDA3E34EA29744D4CD63EDF7" ma:contentTypeVersion="14" ma:contentTypeDescription="Create a new document." ma:contentTypeScope="" ma:versionID="0e73dffaf124565360e248b0830b9929">
  <xsd:schema xmlns:xsd="http://www.w3.org/2001/XMLSchema" xmlns:xs="http://www.w3.org/2001/XMLSchema" xmlns:p="http://schemas.microsoft.com/office/2006/metadata/properties" xmlns:ns2="7c3ca999-5ece-4f65-a68f-b1d000ebf8bf" xmlns:ns3="2506cecf-81b6-42e0-9730-042dee79b8f2" targetNamespace="http://schemas.microsoft.com/office/2006/metadata/properties" ma:root="true" ma:fieldsID="eda9b5d524b0717f63c3a2a64e7e9db5" ns2:_="" ns3:_="">
    <xsd:import namespace="7c3ca999-5ece-4f65-a68f-b1d000ebf8bf"/>
    <xsd:import namespace="2506cecf-81b6-42e0-9730-042dee79b8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ca999-5ece-4f65-a68f-b1d000ebf8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06cecf-81b6-42e0-9730-042dee79b8f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0E0FDC-8152-40B5-94B5-D59758F24171}">
  <ds:schemaRefs>
    <ds:schemaRef ds:uri="http://purl.org/dc/term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2506cecf-81b6-42e0-9730-042dee79b8f2"/>
    <ds:schemaRef ds:uri="7c3ca999-5ece-4f65-a68f-b1d000ebf8bf"/>
    <ds:schemaRef ds:uri="http://purl.org/dc/elements/1.1/"/>
  </ds:schemaRefs>
</ds:datastoreItem>
</file>

<file path=customXml/itemProps2.xml><?xml version="1.0" encoding="utf-8"?>
<ds:datastoreItem xmlns:ds="http://schemas.openxmlformats.org/officeDocument/2006/customXml" ds:itemID="{BFAA7721-0F41-4A00-92F0-E69A6447E720}">
  <ds:schemaRefs>
    <ds:schemaRef ds:uri="http://schemas.microsoft.com/sharepoint/v3/contenttype/forms"/>
  </ds:schemaRefs>
</ds:datastoreItem>
</file>

<file path=customXml/itemProps3.xml><?xml version="1.0" encoding="utf-8"?>
<ds:datastoreItem xmlns:ds="http://schemas.openxmlformats.org/officeDocument/2006/customXml" ds:itemID="{C850421D-05B9-48C1-B3CE-F6BBB30F8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3ca999-5ece-4f65-a68f-b1d000ebf8bf"/>
    <ds:schemaRef ds:uri="2506cecf-81b6-42e0-9730-042dee79b8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5764</TotalTime>
  <Words>1643</Words>
  <Application>Microsoft Office PowerPoint</Application>
  <PresentationFormat>On-screen Show (16:9)</PresentationFormat>
  <Paragraphs>162</Paragraphs>
  <Slides>32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wfont_fc2b27_07ceda7ff73e4053a8439bc8172f3418</vt:lpstr>
      <vt:lpstr>Wingdings</vt:lpstr>
      <vt:lpstr>Office Theme</vt:lpstr>
      <vt:lpstr>1_Office Theme</vt:lpstr>
      <vt:lpstr>PowerPoint Presentation</vt:lpstr>
      <vt:lpstr>The American Association for the Advancement of Science (AAAS) </vt:lpstr>
      <vt:lpstr>Enhancing HBCU Making and Innovation Capacity via an Inclusive Community of Practice </vt:lpstr>
      <vt:lpstr>AAAS Project Team</vt:lpstr>
      <vt:lpstr>Advisory Board</vt:lpstr>
      <vt:lpstr>Advisory Board</vt:lpstr>
      <vt:lpstr>The 2022 AAAS HBCU Making and Innovation Showcase September 22 – 24, 2022 Washington, D.C. </vt:lpstr>
      <vt:lpstr>Overview</vt:lpstr>
      <vt:lpstr>Overview</vt:lpstr>
      <vt:lpstr>Overview</vt:lpstr>
      <vt:lpstr>Overview</vt:lpstr>
      <vt:lpstr>Showcase Requirements</vt:lpstr>
      <vt:lpstr>Showcase Application Deadline</vt:lpstr>
      <vt:lpstr>Accepted Teams</vt:lpstr>
      <vt:lpstr>The 2022 Application PowerPoint Template</vt:lpstr>
      <vt:lpstr>PowerPoint Presentation</vt:lpstr>
      <vt:lpstr>Project Name &amp; Institution</vt:lpstr>
      <vt:lpstr>Project Name &amp; Institution</vt:lpstr>
      <vt:lpstr>Project Name &amp; Institution</vt:lpstr>
      <vt:lpstr>Project Name &amp; Institution</vt:lpstr>
      <vt:lpstr>Timeline</vt:lpstr>
      <vt:lpstr>Timeline – Important Dates</vt:lpstr>
      <vt:lpstr>Timeline – Application Period</vt:lpstr>
      <vt:lpstr>Timeline – Registration Period</vt:lpstr>
      <vt:lpstr>Timeline – Registration Period</vt:lpstr>
      <vt:lpstr>Timeline – Implementation Period</vt:lpstr>
      <vt:lpstr>Timeline - Showcase</vt:lpstr>
      <vt:lpstr>Frequently Asked Questions FAQs</vt:lpstr>
      <vt:lpstr>FAQs</vt:lpstr>
      <vt:lpstr>FAQs</vt:lpstr>
      <vt:lpstr>Audience Questions</vt:lpstr>
      <vt:lpstr>THANK YOU!!</vt:lpstr>
    </vt:vector>
  </TitlesOfParts>
  <Company>AAAS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AAAS PowerPoint Template - Widescreen 16:9</dc:title>
  <dc:creator>Tzeitel Sorrosa</dc:creator>
  <cp:lastModifiedBy>Neela White</cp:lastModifiedBy>
  <cp:revision>149</cp:revision>
  <dcterms:created xsi:type="dcterms:W3CDTF">2017-09-01T15:00:26Z</dcterms:created>
  <dcterms:modified xsi:type="dcterms:W3CDTF">2022-03-01T16:30:47Z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0x01010057B26BBBCDA3E34EA29744D4CD63EDF7</vt:lpwstr>
  </property>
  <property fmtid="{D5CDD505-2E9C-101B-9397-08002B2CF9AE}" pid="3" name="_dlc_DocIdItemGuid">
    <vt:lpwstr>c545da46-c43f-4f23-bd03-f73ab370a510</vt:lpwstr>
  </property>
  <property fmtid="{D5CDD505-2E9C-101B-9397-08002B2CF9AE}" pid="4" name="AAAS Topic">
    <vt:lpwstr>105;#Branding|57976300-ad43-4d51-be09-323620555312</vt:lpwstr>
  </property>
  <property fmtid="{D5CDD505-2E9C-101B-9397-08002B2CF9AE}" pid="5" name="AAAS Document Type">
    <vt:lpwstr>236;#Template|9524fbd0-9f00-468a-b07b-6ac5eecf9293</vt:lpwstr>
  </property>
  <property fmtid="{D5CDD505-2E9C-101B-9397-08002B2CF9AE}" pid="6" name="AAAS Department">
    <vt:lpwstr>3;#Executive Office|5d7b17b5-ea6e-47bc-9264-3274d559d0ad</vt:lpwstr>
  </property>
</Properties>
</file>