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94" r:id="rId7"/>
    <p:sldId id="303" r:id="rId8"/>
    <p:sldId id="298" r:id="rId9"/>
    <p:sldId id="299" r:id="rId10"/>
    <p:sldId id="300" r:id="rId11"/>
    <p:sldId id="301" r:id="rId12"/>
    <p:sldId id="302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287"/>
    <a:srgbClr val="003A70"/>
    <a:srgbClr val="0A5897"/>
    <a:srgbClr val="005699"/>
    <a:srgbClr val="0A357E"/>
    <a:srgbClr val="CCCCCC"/>
    <a:srgbClr val="062253"/>
    <a:srgbClr val="6D6D6D"/>
    <a:srgbClr val="ED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8" autoAdjust="0"/>
    <p:restoredTop sz="94663"/>
  </p:normalViewPr>
  <p:slideViewPr>
    <p:cSldViewPr snapToGrid="0" snapToObjects="1">
      <p:cViewPr varScale="1">
        <p:scale>
          <a:sx n="83" d="100"/>
          <a:sy n="83" d="100"/>
        </p:scale>
        <p:origin x="1000" y="5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1D76-39FA-1E48-BF14-0AF622F481B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90108-9190-4C4E-8963-82A80C5736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0108-9190-4C4E-8963-82A80C5736C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410F8C-EDDC-4748-B5DB-490E81AE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32334" y="782903"/>
            <a:ext cx="6079332" cy="4053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5FF023-C43C-904B-AE22-7CBF4492F6D3}"/>
              </a:ext>
            </a:extLst>
          </p:cNvPr>
          <p:cNvSpPr/>
          <p:nvPr userDrawn="1"/>
        </p:nvSpPr>
        <p:spPr>
          <a:xfrm>
            <a:off x="5598823" y="4732494"/>
            <a:ext cx="3476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AMERICAN ASSOCIATION FOR THE ADVANCEMENT OF SCIENCE</a:t>
            </a:r>
          </a:p>
        </p:txBody>
      </p:sp>
    </p:spTree>
    <p:extLst>
      <p:ext uri="{BB962C8B-B14F-4D97-AF65-F5344CB8AC3E}">
        <p14:creationId xmlns:p14="http://schemas.microsoft.com/office/powerpoint/2010/main" val="11927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5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6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68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18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02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10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0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1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63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3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6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72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238915" y="276590"/>
            <a:ext cx="905085" cy="85921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ba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7106"/>
            <a:ext cx="9144000" cy="259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aas_tag_white.ep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7947" b="20089"/>
          <a:stretch/>
        </p:blipFill>
        <p:spPr>
          <a:xfrm>
            <a:off x="236548" y="4965675"/>
            <a:ext cx="477592" cy="1367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773367" y="4943499"/>
            <a:ext cx="0" cy="17192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971973" y="4943499"/>
            <a:ext cx="0" cy="17192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aas_tag_white.ep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" r="65521" b="20088"/>
          <a:stretch/>
        </p:blipFill>
        <p:spPr>
          <a:xfrm>
            <a:off x="8427392" y="466168"/>
            <a:ext cx="615730" cy="578917"/>
          </a:xfrm>
          <a:prstGeom prst="rect">
            <a:avLst/>
          </a:prstGeom>
        </p:spPr>
      </p:pic>
      <p:pic>
        <p:nvPicPr>
          <p:cNvPr id="22" name="Picture 21" descr="ba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6098"/>
          <a:stretch/>
        </p:blipFill>
        <p:spPr>
          <a:xfrm>
            <a:off x="1" y="276590"/>
            <a:ext cx="131963" cy="768495"/>
          </a:xfrm>
          <a:prstGeom prst="rect">
            <a:avLst/>
          </a:prstGeom>
          <a:solidFill>
            <a:srgbClr val="074287"/>
          </a:solidFill>
        </p:spPr>
      </p:pic>
      <p:sp>
        <p:nvSpPr>
          <p:cNvPr id="25" name="Rectangle 24"/>
          <p:cNvSpPr/>
          <p:nvPr userDrawn="1"/>
        </p:nvSpPr>
        <p:spPr>
          <a:xfrm>
            <a:off x="5346090" y="4931403"/>
            <a:ext cx="25702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American Association for the Advancement of Science</a:t>
            </a:r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7970771" y="4897106"/>
            <a:ext cx="801394" cy="246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5D86C2D-80D2-2F4B-B7D4-6C5DF3D9ADAD}" type="datetime1">
              <a:rPr lang="en-US" smtClean="0"/>
              <a:pPr algn="ctr"/>
              <a:t>9/22/2022</a:t>
            </a:fld>
            <a:endParaRPr lang="en-US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827811" y="4897106"/>
            <a:ext cx="316189" cy="242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C91E2-DB93-7D4E-AA16-668EAF2E9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0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0742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500" kern="1200">
          <a:solidFill>
            <a:srgbClr val="6D6D6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6D6D6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6D6D6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rgbClr val="6D6D6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rgbClr val="6D6D6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238916" y="276591"/>
            <a:ext cx="905085" cy="85921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 descr="ba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7106"/>
            <a:ext cx="9144000" cy="259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aas_tag_white.eps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7947" b="20089"/>
          <a:stretch/>
        </p:blipFill>
        <p:spPr>
          <a:xfrm>
            <a:off x="236549" y="4965676"/>
            <a:ext cx="477592" cy="1367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773367" y="4943500"/>
            <a:ext cx="0" cy="17192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971973" y="4943500"/>
            <a:ext cx="0" cy="17192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aas_tag_white.eps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" r="65521" b="20088"/>
          <a:stretch/>
        </p:blipFill>
        <p:spPr>
          <a:xfrm>
            <a:off x="8427393" y="466169"/>
            <a:ext cx="615730" cy="578917"/>
          </a:xfrm>
          <a:prstGeom prst="rect">
            <a:avLst/>
          </a:prstGeom>
        </p:spPr>
      </p:pic>
      <p:pic>
        <p:nvPicPr>
          <p:cNvPr id="22" name="Picture 21" descr="bar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6098"/>
          <a:stretch/>
        </p:blipFill>
        <p:spPr>
          <a:xfrm>
            <a:off x="2" y="276590"/>
            <a:ext cx="131963" cy="768495"/>
          </a:xfrm>
          <a:prstGeom prst="rect">
            <a:avLst/>
          </a:prstGeom>
          <a:solidFill>
            <a:srgbClr val="074287"/>
          </a:solidFill>
        </p:spPr>
      </p:pic>
      <p:sp>
        <p:nvSpPr>
          <p:cNvPr id="25" name="Rectangle 24"/>
          <p:cNvSpPr/>
          <p:nvPr userDrawn="1"/>
        </p:nvSpPr>
        <p:spPr>
          <a:xfrm>
            <a:off x="5346090" y="4931403"/>
            <a:ext cx="25702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American Association for the Advancement of Science</a:t>
            </a:r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7970772" y="4897106"/>
            <a:ext cx="801394" cy="246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5D86C2D-80D2-2F4B-B7D4-6C5DF3D9ADAD}" type="datetime1">
              <a:rPr lang="en-US" sz="600" smtClean="0"/>
              <a:pPr algn="ctr"/>
              <a:t>9/22/2022</a:t>
            </a:fld>
            <a:endParaRPr lang="en-US" sz="600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827812" y="4897107"/>
            <a:ext cx="316189" cy="242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C91E2-DB93-7D4E-AA16-668EAF2E916B}" type="slidenum">
              <a:rPr lang="en-US" sz="600" smtClean="0"/>
              <a:pPr/>
              <a:t>‹#›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6348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3333" kern="1200">
          <a:solidFill>
            <a:srgbClr val="07428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Wingdings" charset="2"/>
        <a:buChar char="§"/>
        <a:defRPr sz="3333" kern="1200">
          <a:solidFill>
            <a:srgbClr val="6D6D6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rgbClr val="6D6D6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2667" kern="1200">
          <a:solidFill>
            <a:srgbClr val="6D6D6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6D6D6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6D6D6D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FF05E3-17F5-9740-A9EA-D07184BA8BB2}"/>
              </a:ext>
            </a:extLst>
          </p:cNvPr>
          <p:cNvSpPr txBox="1">
            <a:spLocks/>
          </p:cNvSpPr>
          <p:nvPr/>
        </p:nvSpPr>
        <p:spPr>
          <a:xfrm>
            <a:off x="713440" y="153322"/>
            <a:ext cx="7173259" cy="592029"/>
          </a:xfrm>
          <a:prstGeom prst="rect">
            <a:avLst/>
          </a:prstGeom>
        </p:spPr>
        <p:txBody>
          <a:bodyPr lIns="91440" tIns="45720" rIns="91440" bIns="4572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The 2022 AAAS HBCU Making and Innovation Showcase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Opening Plenary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9A0E34-9B79-634A-B032-412ED34CA3D2}"/>
              </a:ext>
            </a:extLst>
          </p:cNvPr>
          <p:cNvSpPr txBox="1">
            <a:spLocks/>
          </p:cNvSpPr>
          <p:nvPr/>
        </p:nvSpPr>
        <p:spPr>
          <a:xfrm>
            <a:off x="7886699" y="341481"/>
            <a:ext cx="1240971" cy="335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A5D86C2D-80D2-2F4B-B7D4-6C5DF3D9ADAD}" type="datetime1">
              <a:rPr lang="en-US" smtClean="0"/>
              <a:pPr/>
              <a:t>9/22/2022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Iris Wagstaff, PhD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Program Director</a:t>
            </a:r>
            <a:br>
              <a:rPr lang="en-US" sz="2400" b="1" dirty="0"/>
            </a:br>
            <a:r>
              <a:rPr lang="en-US" sz="1800" b="1" dirty="0"/>
              <a:t>Inclusive STEMM Ecosystems for Equity and Diversity (ISEED)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American Association for the Advancement of Science</a:t>
            </a:r>
          </a:p>
        </p:txBody>
      </p:sp>
      <p:pic>
        <p:nvPicPr>
          <p:cNvPr id="4" name="Content Placeholder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4" y="1636431"/>
            <a:ext cx="2192544" cy="24207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193656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Travis York, PhD</a:t>
            </a:r>
            <a:br>
              <a:rPr lang="en-US" sz="2400" b="1" dirty="0"/>
            </a:br>
            <a:r>
              <a:rPr lang="en-US" sz="2400" b="1" dirty="0"/>
              <a:t>Moderator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Director</a:t>
            </a:r>
            <a:br>
              <a:rPr lang="en-US" sz="2400" b="1" dirty="0"/>
            </a:br>
            <a:r>
              <a:rPr lang="en-US" sz="1800" b="1" dirty="0"/>
              <a:t>Inclusive STEMM Ecosystems for Equity and Diversity (ISEED)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American Association for the Advancement of Science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50333" y="1445592"/>
            <a:ext cx="2887100" cy="28654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28525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Sudip Parikh, PhD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Chief Executive Officer &amp; Executive Publisher, Science Family of Journals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American Association for the Advancement of Science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50333" y="1434765"/>
            <a:ext cx="2887100" cy="28871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262485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James L. Moore III, PhD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Assistant Director, Directorate for Education and Human Resources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National Science Foundation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54" r="35768"/>
          <a:stretch/>
        </p:blipFill>
        <p:spPr>
          <a:xfrm>
            <a:off x="850333" y="1205641"/>
            <a:ext cx="2476854" cy="33919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124313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Christina Tamer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Director, Program, Early-Stage Innovators and Venture Development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 err="1"/>
              <a:t>VentureWell</a:t>
            </a:r>
            <a:endParaRPr lang="en-US" sz="2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50333" y="1443426"/>
            <a:ext cx="2887100" cy="286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80969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Joey Womack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Founder &amp; Chief Executive Officer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Goodie 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83234" y="1178492"/>
            <a:ext cx="2167324" cy="32499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165434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769-7858-4F14-B548-86031CF0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240" y="2473007"/>
            <a:ext cx="4899819" cy="857250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Iris Wagstaff, PhD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Program Director</a:t>
            </a:r>
            <a:br>
              <a:rPr lang="en-US" sz="2400" b="1" dirty="0"/>
            </a:br>
            <a:r>
              <a:rPr lang="en-US" sz="1800" b="1" dirty="0"/>
              <a:t>Inclusive STEMM Ecosystems for Equity and Diversity (ISEED)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American Association for the Advancement of Science</a:t>
            </a:r>
          </a:p>
        </p:txBody>
      </p:sp>
      <p:pic>
        <p:nvPicPr>
          <p:cNvPr id="4" name="Content Placeholder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A758BF2-C1DE-4A9A-A35A-37E8E106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7" y="1670681"/>
            <a:ext cx="2084968" cy="23019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FCC4987-7B79-FFDF-0897-67F59C2B6E3E}"/>
              </a:ext>
            </a:extLst>
          </p:cNvPr>
          <p:cNvSpPr txBox="1">
            <a:spLocks/>
          </p:cNvSpPr>
          <p:nvPr/>
        </p:nvSpPr>
        <p:spPr>
          <a:xfrm>
            <a:off x="850333" y="81996"/>
            <a:ext cx="71103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2022 AAAS HBCU Making and Innovation Showcase Opening Plenary</a:t>
            </a:r>
          </a:p>
        </p:txBody>
      </p:sp>
    </p:spTree>
    <p:extLst>
      <p:ext uri="{BB962C8B-B14F-4D97-AF65-F5344CB8AC3E}">
        <p14:creationId xmlns:p14="http://schemas.microsoft.com/office/powerpoint/2010/main" val="31285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4F0D-0B70-4C8D-A5A3-F5ACB8D5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9" y="235225"/>
            <a:ext cx="8229600" cy="8572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Follow us on Twitter: @AAASMaker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 LinkedIn: AAAS HBCU Making and Innovation</a:t>
            </a:r>
            <a:br>
              <a:rPr lang="en-US" dirty="0"/>
            </a:br>
            <a:r>
              <a:rPr lang="en-US" dirty="0"/>
              <a:t>#2022MakerShowcase</a:t>
            </a:r>
            <a:endParaRPr lang="en-US" dirty="0">
              <a:cs typeface="Calibri"/>
            </a:endParaRP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C8CF23B-EFA5-4DB0-A2DD-98D29C2EA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58" b="12149"/>
          <a:stretch/>
        </p:blipFill>
        <p:spPr>
          <a:xfrm>
            <a:off x="1137236" y="1388438"/>
            <a:ext cx="7549563" cy="3113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97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AS">
      <a:dk1>
        <a:srgbClr val="0A357E"/>
      </a:dk1>
      <a:lt1>
        <a:sysClr val="window" lastClr="FFFFFF"/>
      </a:lt1>
      <a:dk2>
        <a:srgbClr val="ED171F"/>
      </a:dk2>
      <a:lt2>
        <a:srgbClr val="FFFFFF"/>
      </a:lt2>
      <a:accent1>
        <a:srgbClr val="0A357E"/>
      </a:accent1>
      <a:accent2>
        <a:srgbClr val="7F837E"/>
      </a:accent2>
      <a:accent3>
        <a:srgbClr val="ED171F"/>
      </a:accent3>
      <a:accent4>
        <a:srgbClr val="6D6D6D"/>
      </a:accent4>
      <a:accent5>
        <a:srgbClr val="D3D3D3"/>
      </a:accent5>
      <a:accent6>
        <a:srgbClr val="000000"/>
      </a:accent6>
      <a:hlink>
        <a:srgbClr val="EEEEEE"/>
      </a:hlink>
      <a:folHlink>
        <a:srgbClr val="E4E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A357E"/>
      </a:dk1>
      <a:lt1>
        <a:sysClr val="window" lastClr="FFFFFF"/>
      </a:lt1>
      <a:dk2>
        <a:srgbClr val="ED171F"/>
      </a:dk2>
      <a:lt2>
        <a:srgbClr val="FFFFFF"/>
      </a:lt2>
      <a:accent1>
        <a:srgbClr val="0A357E"/>
      </a:accent1>
      <a:accent2>
        <a:srgbClr val="7F837E"/>
      </a:accent2>
      <a:accent3>
        <a:srgbClr val="ED171F"/>
      </a:accent3>
      <a:accent4>
        <a:srgbClr val="6D6D6D"/>
      </a:accent4>
      <a:accent5>
        <a:srgbClr val="D3D3D3"/>
      </a:accent5>
      <a:accent6>
        <a:srgbClr val="000000"/>
      </a:accent6>
      <a:hlink>
        <a:srgbClr val="0A357E"/>
      </a:hlink>
      <a:folHlink>
        <a:srgbClr val="E4E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26BBBCDA3E34EA29744D4CD63EDF7" ma:contentTypeVersion="14" ma:contentTypeDescription="Create a new document." ma:contentTypeScope="" ma:versionID="0e73dffaf124565360e248b0830b9929">
  <xsd:schema xmlns:xsd="http://www.w3.org/2001/XMLSchema" xmlns:xs="http://www.w3.org/2001/XMLSchema" xmlns:p="http://schemas.microsoft.com/office/2006/metadata/properties" xmlns:ns2="7c3ca999-5ece-4f65-a68f-b1d000ebf8bf" xmlns:ns3="2506cecf-81b6-42e0-9730-042dee79b8f2" targetNamespace="http://schemas.microsoft.com/office/2006/metadata/properties" ma:root="true" ma:fieldsID="eda9b5d524b0717f63c3a2a64e7e9db5" ns2:_="" ns3:_="">
    <xsd:import namespace="7c3ca999-5ece-4f65-a68f-b1d000ebf8bf"/>
    <xsd:import namespace="2506cecf-81b6-42e0-9730-042dee79b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ca999-5ece-4f65-a68f-b1d000ebf8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6cecf-81b6-42e0-9730-042dee79b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0E0FDC-8152-40B5-94B5-D59758F24171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2506cecf-81b6-42e0-9730-042dee79b8f2"/>
    <ds:schemaRef ds:uri="7c3ca999-5ece-4f65-a68f-b1d000ebf8b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FAA7721-0F41-4A00-92F0-E69A6447E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50421D-05B9-48C1-B3CE-F6BBB30F8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ca999-5ece-4f65-a68f-b1d000ebf8bf"/>
    <ds:schemaRef ds:uri="2506cecf-81b6-42e0-9730-042dee79b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5876</TotalTime>
  <Words>259</Words>
  <Application>Microsoft Office PowerPoint</Application>
  <PresentationFormat>On-screen Show (16:9)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1_Office Theme</vt:lpstr>
      <vt:lpstr>PowerPoint Presentation</vt:lpstr>
      <vt:lpstr>Iris Wagstaff, PhD  Program Director Inclusive STEMM Ecosystems for Equity and Diversity (ISEED)  American Association for the Advancement of Science</vt:lpstr>
      <vt:lpstr>Travis York, PhD Moderator  Director Inclusive STEMM Ecosystems for Equity and Diversity (ISEED)  American Association for the Advancement of Science</vt:lpstr>
      <vt:lpstr>Sudip Parikh, PhD  Chief Executive Officer &amp; Executive Publisher, Science Family of Journals  American Association for the Advancement of Science</vt:lpstr>
      <vt:lpstr>James L. Moore III, PhD  Assistant Director, Directorate for Education and Human Resources  National Science Foundation</vt:lpstr>
      <vt:lpstr>Christina Tamer  Director, Program, Early-Stage Innovators and Venture Development  VentureWell</vt:lpstr>
      <vt:lpstr>Joey Womack  Founder &amp; Chief Executive Officer  Goodie Nation</vt:lpstr>
      <vt:lpstr>Iris Wagstaff, PhD  Program Director Inclusive STEMM Ecosystems for Equity and Diversity (ISEED)  American Association for the Advancement of Science</vt:lpstr>
      <vt:lpstr>Follow us on Twitter: @AAASMaker and  LinkedIn: AAAS HBCU Making and Innovation #2022MakerShowcase</vt:lpstr>
    </vt:vector>
  </TitlesOfParts>
  <Company>AAAS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AAAS PowerPoint Template - Widescreen 16:9</dc:title>
  <dc:creator>Tzeitel Sorrosa</dc:creator>
  <cp:lastModifiedBy>Neela White</cp:lastModifiedBy>
  <cp:revision>155</cp:revision>
  <dcterms:created xsi:type="dcterms:W3CDTF">2017-09-01T15:00:26Z</dcterms:created>
  <dcterms:modified xsi:type="dcterms:W3CDTF">2022-09-22T14:43:50Z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0x01010057B26BBBCDA3E34EA29744D4CD63EDF7</vt:lpwstr>
  </property>
  <property fmtid="{D5CDD505-2E9C-101B-9397-08002B2CF9AE}" pid="3" name="_dlc_DocIdItemGuid">
    <vt:lpwstr>c545da46-c43f-4f23-bd03-f73ab370a510</vt:lpwstr>
  </property>
  <property fmtid="{D5CDD505-2E9C-101B-9397-08002B2CF9AE}" pid="4" name="AAAS Topic">
    <vt:lpwstr>105;#Branding|57976300-ad43-4d51-be09-323620555312</vt:lpwstr>
  </property>
  <property fmtid="{D5CDD505-2E9C-101B-9397-08002B2CF9AE}" pid="5" name="AAAS Document Type">
    <vt:lpwstr>236;#Template|9524fbd0-9f00-468a-b07b-6ac5eecf9293</vt:lpwstr>
  </property>
  <property fmtid="{D5CDD505-2E9C-101B-9397-08002B2CF9AE}" pid="6" name="AAAS Department">
    <vt:lpwstr>3;#Executive Office|5d7b17b5-ea6e-47bc-9264-3274d559d0ad</vt:lpwstr>
  </property>
</Properties>
</file>